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56" r:id="rId2"/>
    <p:sldId id="282" r:id="rId3"/>
    <p:sldId id="258" r:id="rId4"/>
    <p:sldId id="283" r:id="rId5"/>
    <p:sldId id="257" r:id="rId6"/>
    <p:sldId id="259" r:id="rId7"/>
    <p:sldId id="260" r:id="rId8"/>
    <p:sldId id="284" r:id="rId9"/>
    <p:sldId id="285" r:id="rId10"/>
    <p:sldId id="261" r:id="rId11"/>
    <p:sldId id="262" r:id="rId12"/>
    <p:sldId id="263" r:id="rId13"/>
    <p:sldId id="264" r:id="rId14"/>
    <p:sldId id="286" r:id="rId15"/>
    <p:sldId id="265" r:id="rId16"/>
    <p:sldId id="266" r:id="rId17"/>
    <p:sldId id="267" r:id="rId18"/>
    <p:sldId id="268" r:id="rId19"/>
    <p:sldId id="273" r:id="rId20"/>
    <p:sldId id="281" r:id="rId21"/>
    <p:sldId id="269" r:id="rId22"/>
    <p:sldId id="271" r:id="rId23"/>
    <p:sldId id="287" r:id="rId24"/>
    <p:sldId id="278" r:id="rId25"/>
    <p:sldId id="272" r:id="rId26"/>
    <p:sldId id="270" r:id="rId27"/>
    <p:sldId id="293" r:id="rId28"/>
    <p:sldId id="279" r:id="rId29"/>
    <p:sldId id="289" r:id="rId30"/>
    <p:sldId id="288" r:id="rId31"/>
    <p:sldId id="290" r:id="rId32"/>
    <p:sldId id="275" r:id="rId33"/>
    <p:sldId id="276" r:id="rId34"/>
    <p:sldId id="277" r:id="rId35"/>
    <p:sldId id="294" r:id="rId36"/>
    <p:sldId id="291" r:id="rId3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988B"/>
    <a:srgbClr val="838C95"/>
    <a:srgbClr val="D48E8B"/>
    <a:srgbClr val="442F17"/>
    <a:srgbClr val="DEDEDE"/>
    <a:srgbClr val="FF5757"/>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56" autoAdjust="0"/>
    <p:restoredTop sz="94660"/>
  </p:normalViewPr>
  <p:slideViewPr>
    <p:cSldViewPr snapToGrid="0">
      <p:cViewPr varScale="1">
        <p:scale>
          <a:sx n="67" d="100"/>
          <a:sy n="67" d="100"/>
        </p:scale>
        <p:origin x="4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5893B-5EEF-4056-A1A1-B81B97DED5C9}" type="doc">
      <dgm:prSet loTypeId="urn:microsoft.com/office/officeart/2005/8/layout/gear1" loCatId="process" qsTypeId="urn:microsoft.com/office/officeart/2005/8/quickstyle/simple1" qsCatId="simple" csTypeId="urn:microsoft.com/office/officeart/2005/8/colors/accent1_2" csCatId="accent1" phldr="1"/>
      <dgm:spPr/>
      <dgm:t>
        <a:bodyPr/>
        <a:lstStyle/>
        <a:p>
          <a:pPr rtl="1"/>
          <a:endParaRPr lang="ar-SA"/>
        </a:p>
      </dgm:t>
    </dgm:pt>
    <dgm:pt modelId="{C5E874BA-4096-40EE-9DB7-5B0F270A03DF}">
      <dgm:prSet phldrT="[نص]" custT="1"/>
      <dgm:spPr>
        <a:solidFill>
          <a:srgbClr val="D48E8B"/>
        </a:solidFill>
        <a:ln>
          <a:noFill/>
        </a:ln>
      </dgm:spPr>
      <dgm:t>
        <a:bodyPr/>
        <a:lstStyle/>
        <a:p>
          <a:pPr rtl="1"/>
          <a:r>
            <a:rPr lang="ar-SA" sz="3000" kern="1200" dirty="0">
              <a:ln w="0"/>
              <a:solidFill>
                <a:schemeClr val="tx1"/>
              </a:solidFill>
              <a:latin typeface="Sakkal Majalla" panose="02000000000000000000" pitchFamily="2" charset="-78"/>
              <a:ea typeface="+mn-ea"/>
              <a:cs typeface="Sakkal Majalla" panose="02000000000000000000" pitchFamily="2" charset="-78"/>
            </a:rPr>
            <a:t>الأمان</a:t>
          </a:r>
        </a:p>
      </dgm:t>
    </dgm:pt>
    <dgm:pt modelId="{AE4EAFFD-6BB4-4870-8B8E-B8C4B24A7742}" type="parTrans" cxnId="{A1037CE3-6DAC-4FAA-8573-69777758FF4E}">
      <dgm:prSet/>
      <dgm:spPr/>
      <dgm:t>
        <a:bodyPr/>
        <a:lstStyle/>
        <a:p>
          <a:pPr rtl="1"/>
          <a:endParaRPr lang="ar-SA"/>
        </a:p>
      </dgm:t>
    </dgm:pt>
    <dgm:pt modelId="{2B293342-90AD-4301-BBA8-23670B9584BA}" type="sibTrans" cxnId="{A1037CE3-6DAC-4FAA-8573-69777758FF4E}">
      <dgm:prSet/>
      <dgm:spPr/>
      <dgm:t>
        <a:bodyPr/>
        <a:lstStyle/>
        <a:p>
          <a:pPr rtl="1"/>
          <a:endParaRPr lang="ar-SA"/>
        </a:p>
      </dgm:t>
    </dgm:pt>
    <dgm:pt modelId="{7116A082-009A-44B2-8AFE-78DD2333CEB7}">
      <dgm:prSet phldrT="[نص]" custT="1"/>
      <dgm:spPr>
        <a:ln>
          <a:solidFill>
            <a:schemeClr val="tx1">
              <a:lumMod val="65000"/>
              <a:lumOff val="35000"/>
            </a:schemeClr>
          </a:solidFill>
        </a:ln>
      </dgm:spPr>
      <dgm:t>
        <a:bodyPr/>
        <a:lstStyle/>
        <a:p>
          <a:pPr rtl="1"/>
          <a:r>
            <a:rPr lang="ar-SA" sz="3000" kern="1200">
              <a:ln w="0"/>
              <a:solidFill>
                <a:schemeClr val="tx1"/>
              </a:solidFill>
              <a:latin typeface="Sakkal Majalla" panose="02000000000000000000" pitchFamily="2" charset="-78"/>
              <a:ea typeface="+mn-ea"/>
              <a:cs typeface="Sakkal Majalla" panose="02000000000000000000" pitchFamily="2" charset="-78"/>
            </a:rPr>
            <a:t>يصح من مسلم عاقل مختار غير سكران ولو قن أو أنثى بلا ضرر</a:t>
          </a:r>
          <a:endParaRPr lang="ar-SA" sz="3000" kern="1200" dirty="0">
            <a:ln w="0"/>
            <a:solidFill>
              <a:schemeClr val="tx1"/>
            </a:solidFill>
            <a:latin typeface="Sakkal Majalla" panose="02000000000000000000" pitchFamily="2" charset="-78"/>
            <a:ea typeface="+mn-ea"/>
            <a:cs typeface="Sakkal Majalla" panose="02000000000000000000" pitchFamily="2" charset="-78"/>
          </a:endParaRPr>
        </a:p>
      </dgm:t>
    </dgm:pt>
    <dgm:pt modelId="{5F2CB567-84B5-40E4-8503-CDFD53703BBA}" type="parTrans" cxnId="{4E382B18-50F9-4DBB-A694-920DBB4C9D74}">
      <dgm:prSet/>
      <dgm:spPr/>
      <dgm:t>
        <a:bodyPr/>
        <a:lstStyle/>
        <a:p>
          <a:pPr rtl="1"/>
          <a:endParaRPr lang="ar-SA"/>
        </a:p>
      </dgm:t>
    </dgm:pt>
    <dgm:pt modelId="{463CFA19-6648-4E2F-8651-B5A19B19A315}" type="sibTrans" cxnId="{4E382B18-50F9-4DBB-A694-920DBB4C9D74}">
      <dgm:prSet/>
      <dgm:spPr/>
      <dgm:t>
        <a:bodyPr/>
        <a:lstStyle/>
        <a:p>
          <a:pPr rtl="1"/>
          <a:endParaRPr lang="ar-SA"/>
        </a:p>
      </dgm:t>
    </dgm:pt>
    <dgm:pt modelId="{515AD838-01C5-491D-9C81-3878E682EC96}">
      <dgm:prSet phldrT="[نص]" custT="1"/>
      <dgm:spPr>
        <a:solidFill>
          <a:srgbClr val="838C95"/>
        </a:solidFill>
        <a:ln>
          <a:noFill/>
        </a:ln>
      </dgm:spPr>
      <dgm:t>
        <a:bodyPr/>
        <a:lstStyle/>
        <a:p>
          <a:pPr rtl="1"/>
          <a:r>
            <a:rPr lang="ar-SA" sz="3000" kern="1200">
              <a:ln w="0"/>
              <a:solidFill>
                <a:schemeClr val="tx1"/>
              </a:solidFill>
              <a:latin typeface="Sakkal Majalla" panose="02000000000000000000" pitchFamily="2" charset="-78"/>
              <a:ea typeface="+mn-ea"/>
              <a:cs typeface="Sakkal Majalla" panose="02000000000000000000" pitchFamily="2" charset="-78"/>
            </a:rPr>
            <a:t>ويحرم به:</a:t>
          </a:r>
          <a:endParaRPr lang="ar-SA" sz="3000" kern="1200" dirty="0">
            <a:ln w="0"/>
            <a:solidFill>
              <a:schemeClr val="tx1"/>
            </a:solidFill>
            <a:latin typeface="Sakkal Majalla" panose="02000000000000000000" pitchFamily="2" charset="-78"/>
            <a:ea typeface="+mn-ea"/>
            <a:cs typeface="Sakkal Majalla" panose="02000000000000000000" pitchFamily="2" charset="-78"/>
          </a:endParaRPr>
        </a:p>
      </dgm:t>
    </dgm:pt>
    <dgm:pt modelId="{87FA3623-C8EA-4C0D-99F1-1015CE8F1231}" type="parTrans" cxnId="{E1A09840-04E6-4F58-BB35-BDF988C45EEF}">
      <dgm:prSet/>
      <dgm:spPr/>
      <dgm:t>
        <a:bodyPr/>
        <a:lstStyle/>
        <a:p>
          <a:pPr rtl="1"/>
          <a:endParaRPr lang="ar-SA"/>
        </a:p>
      </dgm:t>
    </dgm:pt>
    <dgm:pt modelId="{41DF5C39-9DCF-4837-971B-C031C8604075}" type="sibTrans" cxnId="{E1A09840-04E6-4F58-BB35-BDF988C45EEF}">
      <dgm:prSet/>
      <dgm:spPr/>
      <dgm:t>
        <a:bodyPr/>
        <a:lstStyle/>
        <a:p>
          <a:pPr rtl="1"/>
          <a:endParaRPr lang="ar-SA"/>
        </a:p>
      </dgm:t>
    </dgm:pt>
    <dgm:pt modelId="{8144376A-B39D-47F3-8279-23E3CA65770D}">
      <dgm:prSet phldrT="[نص]" custT="1"/>
      <dgm:spPr>
        <a:ln>
          <a:solidFill>
            <a:schemeClr val="tx1">
              <a:lumMod val="65000"/>
              <a:lumOff val="35000"/>
            </a:schemeClr>
          </a:solidFill>
        </a:ln>
      </dgm:spPr>
      <dgm:t>
        <a:bodyPr/>
        <a:lstStyle/>
        <a:p>
          <a:pPr rtl="1"/>
          <a:r>
            <a:rPr lang="ar-SA" sz="3000" kern="1200" dirty="0">
              <a:ln w="0"/>
              <a:solidFill>
                <a:schemeClr val="tx1"/>
              </a:solidFill>
              <a:latin typeface="Sakkal Majalla" panose="02000000000000000000" pitchFamily="2" charset="-78"/>
              <a:ea typeface="+mn-ea"/>
              <a:cs typeface="Sakkal Majalla" panose="02000000000000000000" pitchFamily="2" charset="-78"/>
            </a:rPr>
            <a:t>قتلٌ ورقٌ وأسر</a:t>
          </a:r>
        </a:p>
      </dgm:t>
    </dgm:pt>
    <dgm:pt modelId="{72D4E09F-1932-49DF-B7BA-A5D1EAE57823}" type="parTrans" cxnId="{68D2BC5E-E572-4CE7-B2D9-D1A317F148DF}">
      <dgm:prSet/>
      <dgm:spPr/>
      <dgm:t>
        <a:bodyPr/>
        <a:lstStyle/>
        <a:p>
          <a:pPr rtl="1"/>
          <a:endParaRPr lang="ar-SA"/>
        </a:p>
      </dgm:t>
    </dgm:pt>
    <dgm:pt modelId="{7EC66D7F-8E43-4BB7-A3F4-7C4474F37CF8}" type="sibTrans" cxnId="{68D2BC5E-E572-4CE7-B2D9-D1A317F148DF}">
      <dgm:prSet/>
      <dgm:spPr/>
      <dgm:t>
        <a:bodyPr/>
        <a:lstStyle/>
        <a:p>
          <a:pPr rtl="1"/>
          <a:endParaRPr lang="ar-SA"/>
        </a:p>
      </dgm:t>
    </dgm:pt>
    <dgm:pt modelId="{37B7368A-59AA-48C9-94A0-CA4F9C59B7D8}">
      <dgm:prSet phldrT="[نص]" custT="1"/>
      <dgm:spPr>
        <a:solidFill>
          <a:srgbClr val="A2988B"/>
        </a:solidFill>
        <a:ln>
          <a:noFill/>
        </a:ln>
      </dgm:spPr>
      <dgm:t>
        <a:bodyPr/>
        <a:lstStyle/>
        <a:p>
          <a:pPr rtl="1"/>
          <a:r>
            <a:rPr lang="ar-SA" sz="3000" kern="1200">
              <a:ln w="0"/>
              <a:solidFill>
                <a:schemeClr val="tx1"/>
              </a:solidFill>
              <a:latin typeface="Sakkal Majalla" panose="02000000000000000000" pitchFamily="2" charset="-78"/>
              <a:ea typeface="+mn-ea"/>
              <a:cs typeface="Sakkal Majalla" panose="02000000000000000000" pitchFamily="2" charset="-78"/>
            </a:rPr>
            <a:t>من الأمثلة عليه:</a:t>
          </a:r>
          <a:endParaRPr lang="ar-SA" sz="3000" kern="1200" dirty="0">
            <a:ln w="0"/>
            <a:solidFill>
              <a:schemeClr val="tx1"/>
            </a:solidFill>
            <a:latin typeface="Sakkal Majalla" panose="02000000000000000000" pitchFamily="2" charset="-78"/>
            <a:ea typeface="+mn-ea"/>
            <a:cs typeface="Sakkal Majalla" panose="02000000000000000000" pitchFamily="2" charset="-78"/>
          </a:endParaRPr>
        </a:p>
      </dgm:t>
    </dgm:pt>
    <dgm:pt modelId="{1B47C3D4-2BD9-4913-B98B-526DD5DDE518}" type="parTrans" cxnId="{810640C5-DADB-4A2E-BAF6-1ADF5C244202}">
      <dgm:prSet/>
      <dgm:spPr/>
      <dgm:t>
        <a:bodyPr/>
        <a:lstStyle/>
        <a:p>
          <a:pPr rtl="1"/>
          <a:endParaRPr lang="ar-SA"/>
        </a:p>
      </dgm:t>
    </dgm:pt>
    <dgm:pt modelId="{9152CE9A-9493-4B75-9671-B6866536DF58}" type="sibTrans" cxnId="{810640C5-DADB-4A2E-BAF6-1ADF5C244202}">
      <dgm:prSet/>
      <dgm:spPr/>
      <dgm:t>
        <a:bodyPr/>
        <a:lstStyle/>
        <a:p>
          <a:pPr rtl="1"/>
          <a:endParaRPr lang="ar-SA"/>
        </a:p>
      </dgm:t>
    </dgm:pt>
    <dgm:pt modelId="{0EE6C285-B8B6-47BB-8A88-21D7186C7F78}">
      <dgm:prSet phldrT="[نص]" custT="1"/>
      <dgm:spPr>
        <a:ln>
          <a:solidFill>
            <a:schemeClr val="tx1">
              <a:lumMod val="65000"/>
              <a:lumOff val="35000"/>
            </a:schemeClr>
          </a:solidFill>
        </a:ln>
      </dgm:spPr>
      <dgm:t>
        <a:bodyPr/>
        <a:lstStyle/>
        <a:p>
          <a:pPr rtl="1"/>
          <a:r>
            <a:rPr lang="ar-SA" sz="3000" kern="1200" dirty="0">
              <a:ln w="0"/>
              <a:solidFill>
                <a:schemeClr val="tx1"/>
              </a:solidFill>
              <a:latin typeface="Sakkal Majalla" panose="02000000000000000000" pitchFamily="2" charset="-78"/>
              <a:ea typeface="+mn-ea"/>
              <a:cs typeface="Sakkal Majalla" panose="02000000000000000000" pitchFamily="2" charset="-78"/>
            </a:rPr>
            <a:t>إجارة أم هانئ رضي الله عنها</a:t>
          </a:r>
        </a:p>
      </dgm:t>
    </dgm:pt>
    <dgm:pt modelId="{A158C4CB-19E2-4F36-808F-2EB17E26D22E}" type="parTrans" cxnId="{ED793436-6821-4DE7-BE20-A4CC75E28CE0}">
      <dgm:prSet/>
      <dgm:spPr/>
      <dgm:t>
        <a:bodyPr/>
        <a:lstStyle/>
        <a:p>
          <a:pPr rtl="1"/>
          <a:endParaRPr lang="ar-SA"/>
        </a:p>
      </dgm:t>
    </dgm:pt>
    <dgm:pt modelId="{3C8E4C50-0FB0-43DD-98FB-2CFE012922EF}" type="sibTrans" cxnId="{ED793436-6821-4DE7-BE20-A4CC75E28CE0}">
      <dgm:prSet/>
      <dgm:spPr/>
      <dgm:t>
        <a:bodyPr/>
        <a:lstStyle/>
        <a:p>
          <a:pPr rtl="1"/>
          <a:endParaRPr lang="ar-SA"/>
        </a:p>
      </dgm:t>
    </dgm:pt>
    <dgm:pt modelId="{0DE9F1C9-DA69-4B38-8A28-863EA3C1A60B}" type="pres">
      <dgm:prSet presAssocID="{AFF5893B-5EEF-4056-A1A1-B81B97DED5C9}" presName="composite" presStyleCnt="0">
        <dgm:presLayoutVars>
          <dgm:chMax val="3"/>
          <dgm:animLvl val="lvl"/>
          <dgm:resizeHandles val="exact"/>
        </dgm:presLayoutVars>
      </dgm:prSet>
      <dgm:spPr/>
    </dgm:pt>
    <dgm:pt modelId="{C64CEC28-F5FE-4A44-B105-8B621ECE1624}" type="pres">
      <dgm:prSet presAssocID="{C5E874BA-4096-40EE-9DB7-5B0F270A03DF}" presName="gear1" presStyleLbl="node1" presStyleIdx="0" presStyleCnt="3">
        <dgm:presLayoutVars>
          <dgm:chMax val="1"/>
          <dgm:bulletEnabled val="1"/>
        </dgm:presLayoutVars>
      </dgm:prSet>
      <dgm:spPr/>
    </dgm:pt>
    <dgm:pt modelId="{3841C541-2AEF-411D-B63B-1D442F4649C4}" type="pres">
      <dgm:prSet presAssocID="{C5E874BA-4096-40EE-9DB7-5B0F270A03DF}" presName="gear1srcNode" presStyleLbl="node1" presStyleIdx="0" presStyleCnt="3"/>
      <dgm:spPr/>
    </dgm:pt>
    <dgm:pt modelId="{2F2C9C8C-A77B-4D2E-98EF-48CF602AFA60}" type="pres">
      <dgm:prSet presAssocID="{C5E874BA-4096-40EE-9DB7-5B0F270A03DF}" presName="gear1dstNode" presStyleLbl="node1" presStyleIdx="0" presStyleCnt="3"/>
      <dgm:spPr/>
    </dgm:pt>
    <dgm:pt modelId="{EB947D08-AC3E-45CB-A862-10228F01F80C}" type="pres">
      <dgm:prSet presAssocID="{C5E874BA-4096-40EE-9DB7-5B0F270A03DF}" presName="gear1ch" presStyleLbl="fgAcc1" presStyleIdx="0" presStyleCnt="3" custScaleX="155508" custScaleY="138487">
        <dgm:presLayoutVars>
          <dgm:chMax val="0"/>
          <dgm:bulletEnabled val="1"/>
        </dgm:presLayoutVars>
      </dgm:prSet>
      <dgm:spPr/>
    </dgm:pt>
    <dgm:pt modelId="{D33EBC4A-E65A-42D6-AE13-A7E5975E7F24}" type="pres">
      <dgm:prSet presAssocID="{515AD838-01C5-491D-9C81-3878E682EC96}" presName="gear2" presStyleLbl="node1" presStyleIdx="1" presStyleCnt="3" custScaleX="104474" custScaleY="99815">
        <dgm:presLayoutVars>
          <dgm:chMax val="1"/>
          <dgm:bulletEnabled val="1"/>
        </dgm:presLayoutVars>
      </dgm:prSet>
      <dgm:spPr/>
    </dgm:pt>
    <dgm:pt modelId="{FF06A5E9-03D1-4A5A-A8D4-6434E064CB08}" type="pres">
      <dgm:prSet presAssocID="{515AD838-01C5-491D-9C81-3878E682EC96}" presName="gear2srcNode" presStyleLbl="node1" presStyleIdx="1" presStyleCnt="3"/>
      <dgm:spPr/>
    </dgm:pt>
    <dgm:pt modelId="{79B8084F-6275-40A9-84BE-935ED9B1FB0C}" type="pres">
      <dgm:prSet presAssocID="{515AD838-01C5-491D-9C81-3878E682EC96}" presName="gear2dstNode" presStyleLbl="node1" presStyleIdx="1" presStyleCnt="3"/>
      <dgm:spPr/>
    </dgm:pt>
    <dgm:pt modelId="{DCB62EB1-3BA8-48F2-8451-8D515FC07F17}" type="pres">
      <dgm:prSet presAssocID="{515AD838-01C5-491D-9C81-3878E682EC96}" presName="gear2ch" presStyleLbl="fgAcc1" presStyleIdx="1" presStyleCnt="3" custScaleX="118431" custScaleY="90469" custLinFactNeighborX="-27913" custLinFactNeighborY="-15860">
        <dgm:presLayoutVars>
          <dgm:chMax val="0"/>
          <dgm:bulletEnabled val="1"/>
        </dgm:presLayoutVars>
      </dgm:prSet>
      <dgm:spPr/>
    </dgm:pt>
    <dgm:pt modelId="{36B1C7F1-E2AB-457D-9933-32D9843215DD}" type="pres">
      <dgm:prSet presAssocID="{37B7368A-59AA-48C9-94A0-CA4F9C59B7D8}" presName="gear3" presStyleLbl="node1" presStyleIdx="2" presStyleCnt="3"/>
      <dgm:spPr/>
    </dgm:pt>
    <dgm:pt modelId="{9CB3016D-EDAD-46BB-B1D0-3C5D5E750DE8}" type="pres">
      <dgm:prSet presAssocID="{37B7368A-59AA-48C9-94A0-CA4F9C59B7D8}" presName="gear3tx" presStyleLbl="node1" presStyleIdx="2" presStyleCnt="3">
        <dgm:presLayoutVars>
          <dgm:chMax val="1"/>
          <dgm:bulletEnabled val="1"/>
        </dgm:presLayoutVars>
      </dgm:prSet>
      <dgm:spPr/>
    </dgm:pt>
    <dgm:pt modelId="{257B0600-F695-4DD9-B53F-B59103C54A1E}" type="pres">
      <dgm:prSet presAssocID="{37B7368A-59AA-48C9-94A0-CA4F9C59B7D8}" presName="gear3srcNode" presStyleLbl="node1" presStyleIdx="2" presStyleCnt="3"/>
      <dgm:spPr/>
    </dgm:pt>
    <dgm:pt modelId="{EEC819C7-420F-4FDB-A5BC-345CEBBDA0C6}" type="pres">
      <dgm:prSet presAssocID="{37B7368A-59AA-48C9-94A0-CA4F9C59B7D8}" presName="gear3dstNode" presStyleLbl="node1" presStyleIdx="2" presStyleCnt="3"/>
      <dgm:spPr/>
    </dgm:pt>
    <dgm:pt modelId="{9DD5C9EF-F070-4B11-B1C3-38F6EBFCF33F}" type="pres">
      <dgm:prSet presAssocID="{37B7368A-59AA-48C9-94A0-CA4F9C59B7D8}" presName="gear3ch" presStyleLbl="fgAcc1" presStyleIdx="2" presStyleCnt="3" custScaleX="113811" custScaleY="125713" custLinFactNeighborX="12684">
        <dgm:presLayoutVars>
          <dgm:chMax val="0"/>
          <dgm:bulletEnabled val="1"/>
        </dgm:presLayoutVars>
      </dgm:prSet>
      <dgm:spPr/>
    </dgm:pt>
    <dgm:pt modelId="{323576DA-8BE8-42EF-BF0F-12CD036EAC3B}" type="pres">
      <dgm:prSet presAssocID="{2B293342-90AD-4301-BBA8-23670B9584BA}" presName="connector1" presStyleLbl="sibTrans2D1" presStyleIdx="0" presStyleCnt="3"/>
      <dgm:spPr/>
    </dgm:pt>
    <dgm:pt modelId="{F791A120-1AC5-454A-B728-34C373E758CE}" type="pres">
      <dgm:prSet presAssocID="{41DF5C39-9DCF-4837-971B-C031C8604075}" presName="connector2" presStyleLbl="sibTrans2D1" presStyleIdx="1" presStyleCnt="3"/>
      <dgm:spPr/>
    </dgm:pt>
    <dgm:pt modelId="{07208CEF-9A3F-49A9-93B1-EDE3D3608FD8}" type="pres">
      <dgm:prSet presAssocID="{9152CE9A-9493-4B75-9671-B6866536DF58}" presName="connector3" presStyleLbl="sibTrans2D1" presStyleIdx="2" presStyleCnt="3"/>
      <dgm:spPr/>
    </dgm:pt>
  </dgm:ptLst>
  <dgm:cxnLst>
    <dgm:cxn modelId="{B2C11701-3577-4589-8A94-79431972D656}" type="presOf" srcId="{41DF5C39-9DCF-4837-971B-C031C8604075}" destId="{F791A120-1AC5-454A-B728-34C373E758CE}" srcOrd="0" destOrd="0" presId="urn:microsoft.com/office/officeart/2005/8/layout/gear1"/>
    <dgm:cxn modelId="{025B390F-FDE3-45EC-88A0-161030E1561F}" type="presOf" srcId="{37B7368A-59AA-48C9-94A0-CA4F9C59B7D8}" destId="{257B0600-F695-4DD9-B53F-B59103C54A1E}" srcOrd="2" destOrd="0" presId="urn:microsoft.com/office/officeart/2005/8/layout/gear1"/>
    <dgm:cxn modelId="{2E912D12-AC62-42E6-A1C1-D46C8236D416}" type="presOf" srcId="{515AD838-01C5-491D-9C81-3878E682EC96}" destId="{79B8084F-6275-40A9-84BE-935ED9B1FB0C}" srcOrd="2" destOrd="0" presId="urn:microsoft.com/office/officeart/2005/8/layout/gear1"/>
    <dgm:cxn modelId="{AC175C16-F4FE-4336-A620-B4D237BC5F47}" type="presOf" srcId="{AFF5893B-5EEF-4056-A1A1-B81B97DED5C9}" destId="{0DE9F1C9-DA69-4B38-8A28-863EA3C1A60B}" srcOrd="0" destOrd="0" presId="urn:microsoft.com/office/officeart/2005/8/layout/gear1"/>
    <dgm:cxn modelId="{4E382B18-50F9-4DBB-A694-920DBB4C9D74}" srcId="{C5E874BA-4096-40EE-9DB7-5B0F270A03DF}" destId="{7116A082-009A-44B2-8AFE-78DD2333CEB7}" srcOrd="0" destOrd="0" parTransId="{5F2CB567-84B5-40E4-8503-CDFD53703BBA}" sibTransId="{463CFA19-6648-4E2F-8651-B5A19B19A315}"/>
    <dgm:cxn modelId="{97E5251E-BEF0-48D6-8C31-6D5698039613}" type="presOf" srcId="{C5E874BA-4096-40EE-9DB7-5B0F270A03DF}" destId="{C64CEC28-F5FE-4A44-B105-8B621ECE1624}" srcOrd="0" destOrd="0" presId="urn:microsoft.com/office/officeart/2005/8/layout/gear1"/>
    <dgm:cxn modelId="{08122A26-09ED-4A5D-BE99-9FADA02AADD5}" type="presOf" srcId="{0EE6C285-B8B6-47BB-8A88-21D7186C7F78}" destId="{9DD5C9EF-F070-4B11-B1C3-38F6EBFCF33F}" srcOrd="0" destOrd="0" presId="urn:microsoft.com/office/officeart/2005/8/layout/gear1"/>
    <dgm:cxn modelId="{036EA132-7E4A-4E3D-B9A1-D7869BA08B80}" type="presOf" srcId="{C5E874BA-4096-40EE-9DB7-5B0F270A03DF}" destId="{2F2C9C8C-A77B-4D2E-98EF-48CF602AFA60}" srcOrd="2" destOrd="0" presId="urn:microsoft.com/office/officeart/2005/8/layout/gear1"/>
    <dgm:cxn modelId="{E5AFAC32-2599-4AE6-B6B4-86456F768784}" type="presOf" srcId="{37B7368A-59AA-48C9-94A0-CA4F9C59B7D8}" destId="{EEC819C7-420F-4FDB-A5BC-345CEBBDA0C6}" srcOrd="3" destOrd="0" presId="urn:microsoft.com/office/officeart/2005/8/layout/gear1"/>
    <dgm:cxn modelId="{ED793436-6821-4DE7-BE20-A4CC75E28CE0}" srcId="{37B7368A-59AA-48C9-94A0-CA4F9C59B7D8}" destId="{0EE6C285-B8B6-47BB-8A88-21D7186C7F78}" srcOrd="0" destOrd="0" parTransId="{A158C4CB-19E2-4F36-808F-2EB17E26D22E}" sibTransId="{3C8E4C50-0FB0-43DD-98FB-2CFE012922EF}"/>
    <dgm:cxn modelId="{DAB32E37-1275-4254-AF4F-EF58EE58AC1A}" type="presOf" srcId="{C5E874BA-4096-40EE-9DB7-5B0F270A03DF}" destId="{3841C541-2AEF-411D-B63B-1D442F4649C4}" srcOrd="1" destOrd="0" presId="urn:microsoft.com/office/officeart/2005/8/layout/gear1"/>
    <dgm:cxn modelId="{E1A09840-04E6-4F58-BB35-BDF988C45EEF}" srcId="{AFF5893B-5EEF-4056-A1A1-B81B97DED5C9}" destId="{515AD838-01C5-491D-9C81-3878E682EC96}" srcOrd="1" destOrd="0" parTransId="{87FA3623-C8EA-4C0D-99F1-1015CE8F1231}" sibTransId="{41DF5C39-9DCF-4837-971B-C031C8604075}"/>
    <dgm:cxn modelId="{68D2BC5E-E572-4CE7-B2D9-D1A317F148DF}" srcId="{515AD838-01C5-491D-9C81-3878E682EC96}" destId="{8144376A-B39D-47F3-8279-23E3CA65770D}" srcOrd="0" destOrd="0" parTransId="{72D4E09F-1932-49DF-B7BA-A5D1EAE57823}" sibTransId="{7EC66D7F-8E43-4BB7-A3F4-7C4474F37CF8}"/>
    <dgm:cxn modelId="{59C99867-C750-4FB6-885B-ECB5A5358C46}" type="presOf" srcId="{515AD838-01C5-491D-9C81-3878E682EC96}" destId="{FF06A5E9-03D1-4A5A-A8D4-6434E064CB08}" srcOrd="1" destOrd="0" presId="urn:microsoft.com/office/officeart/2005/8/layout/gear1"/>
    <dgm:cxn modelId="{CE4CDA74-3B6D-4D19-B795-E56C5DB5BD41}" type="presOf" srcId="{37B7368A-59AA-48C9-94A0-CA4F9C59B7D8}" destId="{36B1C7F1-E2AB-457D-9933-32D9843215DD}" srcOrd="0" destOrd="0" presId="urn:microsoft.com/office/officeart/2005/8/layout/gear1"/>
    <dgm:cxn modelId="{F7910178-41A8-4F74-9490-D1A327E352DE}" type="presOf" srcId="{515AD838-01C5-491D-9C81-3878E682EC96}" destId="{D33EBC4A-E65A-42D6-AE13-A7E5975E7F24}" srcOrd="0" destOrd="0" presId="urn:microsoft.com/office/officeart/2005/8/layout/gear1"/>
    <dgm:cxn modelId="{602F879E-AC67-4B3B-B560-BB4AC2F2878C}" type="presOf" srcId="{2B293342-90AD-4301-BBA8-23670B9584BA}" destId="{323576DA-8BE8-42EF-BF0F-12CD036EAC3B}" srcOrd="0" destOrd="0" presId="urn:microsoft.com/office/officeart/2005/8/layout/gear1"/>
    <dgm:cxn modelId="{67E7F2AD-1984-4D98-AFD1-BEC2E73B39BF}" type="presOf" srcId="{9152CE9A-9493-4B75-9671-B6866536DF58}" destId="{07208CEF-9A3F-49A9-93B1-EDE3D3608FD8}" srcOrd="0" destOrd="0" presId="urn:microsoft.com/office/officeart/2005/8/layout/gear1"/>
    <dgm:cxn modelId="{2B1DCAAE-DC54-4D40-8B22-BD69BD84BD11}" type="presOf" srcId="{7116A082-009A-44B2-8AFE-78DD2333CEB7}" destId="{EB947D08-AC3E-45CB-A862-10228F01F80C}" srcOrd="0" destOrd="0" presId="urn:microsoft.com/office/officeart/2005/8/layout/gear1"/>
    <dgm:cxn modelId="{810640C5-DADB-4A2E-BAF6-1ADF5C244202}" srcId="{AFF5893B-5EEF-4056-A1A1-B81B97DED5C9}" destId="{37B7368A-59AA-48C9-94A0-CA4F9C59B7D8}" srcOrd="2" destOrd="0" parTransId="{1B47C3D4-2BD9-4913-B98B-526DD5DDE518}" sibTransId="{9152CE9A-9493-4B75-9671-B6866536DF58}"/>
    <dgm:cxn modelId="{2901A7E1-1459-4B52-881B-3D6DC9FC93B6}" type="presOf" srcId="{8144376A-B39D-47F3-8279-23E3CA65770D}" destId="{DCB62EB1-3BA8-48F2-8451-8D515FC07F17}" srcOrd="0" destOrd="0" presId="urn:microsoft.com/office/officeart/2005/8/layout/gear1"/>
    <dgm:cxn modelId="{A1037CE3-6DAC-4FAA-8573-69777758FF4E}" srcId="{AFF5893B-5EEF-4056-A1A1-B81B97DED5C9}" destId="{C5E874BA-4096-40EE-9DB7-5B0F270A03DF}" srcOrd="0" destOrd="0" parTransId="{AE4EAFFD-6BB4-4870-8B8E-B8C4B24A7742}" sibTransId="{2B293342-90AD-4301-BBA8-23670B9584BA}"/>
    <dgm:cxn modelId="{1B0649EA-36CA-4A10-B2BE-68DB025E8FCA}" type="presOf" srcId="{37B7368A-59AA-48C9-94A0-CA4F9C59B7D8}" destId="{9CB3016D-EDAD-46BB-B1D0-3C5D5E750DE8}" srcOrd="1" destOrd="0" presId="urn:microsoft.com/office/officeart/2005/8/layout/gear1"/>
    <dgm:cxn modelId="{75EC3922-DA6F-400F-9900-454F427EB389}" type="presParOf" srcId="{0DE9F1C9-DA69-4B38-8A28-863EA3C1A60B}" destId="{C64CEC28-F5FE-4A44-B105-8B621ECE1624}" srcOrd="0" destOrd="0" presId="urn:microsoft.com/office/officeart/2005/8/layout/gear1"/>
    <dgm:cxn modelId="{16A5C6EE-BB98-4B76-87FC-AC837012C9DB}" type="presParOf" srcId="{0DE9F1C9-DA69-4B38-8A28-863EA3C1A60B}" destId="{3841C541-2AEF-411D-B63B-1D442F4649C4}" srcOrd="1" destOrd="0" presId="urn:microsoft.com/office/officeart/2005/8/layout/gear1"/>
    <dgm:cxn modelId="{8E0E81C0-C693-405D-89B2-82BA23CDB35B}" type="presParOf" srcId="{0DE9F1C9-DA69-4B38-8A28-863EA3C1A60B}" destId="{2F2C9C8C-A77B-4D2E-98EF-48CF602AFA60}" srcOrd="2" destOrd="0" presId="urn:microsoft.com/office/officeart/2005/8/layout/gear1"/>
    <dgm:cxn modelId="{753C00CC-9BBF-4E0C-AA0C-339A74D6567F}" type="presParOf" srcId="{0DE9F1C9-DA69-4B38-8A28-863EA3C1A60B}" destId="{EB947D08-AC3E-45CB-A862-10228F01F80C}" srcOrd="3" destOrd="0" presId="urn:microsoft.com/office/officeart/2005/8/layout/gear1"/>
    <dgm:cxn modelId="{C1071D2D-DC3C-426D-AB95-1DFB4BC09C9E}" type="presParOf" srcId="{0DE9F1C9-DA69-4B38-8A28-863EA3C1A60B}" destId="{D33EBC4A-E65A-42D6-AE13-A7E5975E7F24}" srcOrd="4" destOrd="0" presId="urn:microsoft.com/office/officeart/2005/8/layout/gear1"/>
    <dgm:cxn modelId="{A6A02961-0C5E-45E0-854F-48A2AAEF1B63}" type="presParOf" srcId="{0DE9F1C9-DA69-4B38-8A28-863EA3C1A60B}" destId="{FF06A5E9-03D1-4A5A-A8D4-6434E064CB08}" srcOrd="5" destOrd="0" presId="urn:microsoft.com/office/officeart/2005/8/layout/gear1"/>
    <dgm:cxn modelId="{3B17A5AC-A1D3-4AE1-8D98-2B37F5F25620}" type="presParOf" srcId="{0DE9F1C9-DA69-4B38-8A28-863EA3C1A60B}" destId="{79B8084F-6275-40A9-84BE-935ED9B1FB0C}" srcOrd="6" destOrd="0" presId="urn:microsoft.com/office/officeart/2005/8/layout/gear1"/>
    <dgm:cxn modelId="{E4FFC75E-E32A-440E-B305-B1CBD8EC76BE}" type="presParOf" srcId="{0DE9F1C9-DA69-4B38-8A28-863EA3C1A60B}" destId="{DCB62EB1-3BA8-48F2-8451-8D515FC07F17}" srcOrd="7" destOrd="0" presId="urn:microsoft.com/office/officeart/2005/8/layout/gear1"/>
    <dgm:cxn modelId="{A40E25FB-7E57-4D5D-885D-F2686BC088F8}" type="presParOf" srcId="{0DE9F1C9-DA69-4B38-8A28-863EA3C1A60B}" destId="{36B1C7F1-E2AB-457D-9933-32D9843215DD}" srcOrd="8" destOrd="0" presId="urn:microsoft.com/office/officeart/2005/8/layout/gear1"/>
    <dgm:cxn modelId="{6FB12B46-7D15-4374-A221-94BD3C3ED5D2}" type="presParOf" srcId="{0DE9F1C9-DA69-4B38-8A28-863EA3C1A60B}" destId="{9CB3016D-EDAD-46BB-B1D0-3C5D5E750DE8}" srcOrd="9" destOrd="0" presId="urn:microsoft.com/office/officeart/2005/8/layout/gear1"/>
    <dgm:cxn modelId="{725B8757-9D2C-4C39-B6B8-B59286993CFB}" type="presParOf" srcId="{0DE9F1C9-DA69-4B38-8A28-863EA3C1A60B}" destId="{257B0600-F695-4DD9-B53F-B59103C54A1E}" srcOrd="10" destOrd="0" presId="urn:microsoft.com/office/officeart/2005/8/layout/gear1"/>
    <dgm:cxn modelId="{AA7DE577-BEED-4CAA-8BCD-56D0E03197A1}" type="presParOf" srcId="{0DE9F1C9-DA69-4B38-8A28-863EA3C1A60B}" destId="{EEC819C7-420F-4FDB-A5BC-345CEBBDA0C6}" srcOrd="11" destOrd="0" presId="urn:microsoft.com/office/officeart/2005/8/layout/gear1"/>
    <dgm:cxn modelId="{D3237A09-CC02-41FA-8D63-95FA75E9BA90}" type="presParOf" srcId="{0DE9F1C9-DA69-4B38-8A28-863EA3C1A60B}" destId="{9DD5C9EF-F070-4B11-B1C3-38F6EBFCF33F}" srcOrd="12" destOrd="0" presId="urn:microsoft.com/office/officeart/2005/8/layout/gear1"/>
    <dgm:cxn modelId="{FC7CBF49-C9C9-4570-83F6-D8FCE9AE9237}" type="presParOf" srcId="{0DE9F1C9-DA69-4B38-8A28-863EA3C1A60B}" destId="{323576DA-8BE8-42EF-BF0F-12CD036EAC3B}" srcOrd="13" destOrd="0" presId="urn:microsoft.com/office/officeart/2005/8/layout/gear1"/>
    <dgm:cxn modelId="{7C1CDF09-F615-44EB-80B4-284F57C79C05}" type="presParOf" srcId="{0DE9F1C9-DA69-4B38-8A28-863EA3C1A60B}" destId="{F791A120-1AC5-454A-B728-34C373E758CE}" srcOrd="14" destOrd="0" presId="urn:microsoft.com/office/officeart/2005/8/layout/gear1"/>
    <dgm:cxn modelId="{7E5AF193-E96D-4829-924D-40A7645D24C8}" type="presParOf" srcId="{0DE9F1C9-DA69-4B38-8A28-863EA3C1A60B}" destId="{07208CEF-9A3F-49A9-93B1-EDE3D3608FD8}"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4A7EA8-6EDA-427E-BD7D-3E386F87E143}"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F8BE5671-4775-4CDF-898C-5AB85108E639}">
      <dgm:prSet phldrT="[نص]" custT="1"/>
      <dgm:spPr>
        <a:solidFill>
          <a:srgbClr val="A2988B"/>
        </a:solidFill>
        <a:effectLst>
          <a:reflection blurRad="6350" stA="52000" endA="300" endPos="35000" dir="5400000" sy="-100000" algn="bl" rotWithShape="0"/>
        </a:effectLst>
      </dgm:spPr>
      <dgm:t>
        <a:bodyPr/>
        <a:lstStyle/>
        <a:p>
          <a:pPr algn="r" rtl="1"/>
          <a:r>
            <a:rPr lang="ar-SA" sz="3000" kern="1200" dirty="0">
              <a:ln w="0"/>
              <a:solidFill>
                <a:schemeClr val="tx1"/>
              </a:solidFill>
              <a:latin typeface="Sakkal Majalla" panose="02000000000000000000" pitchFamily="2" charset="-78"/>
              <a:ea typeface="+mn-ea"/>
              <a:cs typeface="Sakkal Majalla" panose="02000000000000000000" pitchFamily="2" charset="-78"/>
            </a:rPr>
            <a:t>الهدنة: عقد الإمام أو نائبه على ترك القتال مدة معلومة، لازمة يجوز عقدها لمصلحة </a:t>
          </a:r>
        </a:p>
      </dgm:t>
    </dgm:pt>
    <dgm:pt modelId="{13F00FA4-C94B-4542-8E1F-58FB84246231}" type="parTrans" cxnId="{9DF79044-1C18-4189-8594-8FFA6D4A3ABE}">
      <dgm:prSet/>
      <dgm:spPr/>
      <dgm:t>
        <a:bodyPr/>
        <a:lstStyle/>
        <a:p>
          <a:pPr rtl="1"/>
          <a:endParaRPr lang="ar-SA"/>
        </a:p>
      </dgm:t>
    </dgm:pt>
    <dgm:pt modelId="{A5943F5E-5A13-4E40-A359-539D9D83E531}" type="sibTrans" cxnId="{9DF79044-1C18-4189-8594-8FFA6D4A3ABE}">
      <dgm:prSet/>
      <dgm:spPr/>
      <dgm:t>
        <a:bodyPr/>
        <a:lstStyle/>
        <a:p>
          <a:pPr rtl="1"/>
          <a:endParaRPr lang="ar-SA"/>
        </a:p>
      </dgm:t>
    </dgm:pt>
    <dgm:pt modelId="{CDFB1AD8-6696-4847-8F79-14D6C910AEE1}">
      <dgm:prSet phldrT="[نص]" custT="1"/>
      <dgm:spPr>
        <a:solidFill>
          <a:srgbClr val="A2988B"/>
        </a:solidFill>
        <a:effectLst>
          <a:reflection blurRad="6350" stA="52000" endA="300" endPos="35000" dir="5400000" sy="-100000" algn="bl" rotWithShape="0"/>
        </a:effectLst>
      </dgm:spPr>
      <dgm:t>
        <a:bodyPr/>
        <a:lstStyle/>
        <a:p>
          <a:pPr algn="r" rtl="1"/>
          <a:r>
            <a:rPr lang="ar-SA" sz="3000" kern="1200" dirty="0">
              <a:ln w="0"/>
              <a:solidFill>
                <a:schemeClr val="tx1"/>
              </a:solidFill>
              <a:latin typeface="Sakkal Majalla" panose="02000000000000000000" pitchFamily="2" charset="-78"/>
              <a:ea typeface="+mn-ea"/>
              <a:cs typeface="Sakkal Majalla" panose="02000000000000000000" pitchFamily="2" charset="-78"/>
            </a:rPr>
            <a:t>ويجوز شرط رد رجل جاء منهم مسلما للحاجة الا أن يكون قناً</a:t>
          </a:r>
        </a:p>
      </dgm:t>
    </dgm:pt>
    <dgm:pt modelId="{90C235CB-4E12-4055-A97B-0A4AEB9A054B}" type="parTrans" cxnId="{70B3C566-F75B-4CDC-99A1-1BDB60F7BB60}">
      <dgm:prSet/>
      <dgm:spPr/>
      <dgm:t>
        <a:bodyPr/>
        <a:lstStyle/>
        <a:p>
          <a:pPr rtl="1"/>
          <a:endParaRPr lang="ar-SA"/>
        </a:p>
      </dgm:t>
    </dgm:pt>
    <dgm:pt modelId="{2C6422D5-5296-4839-979B-93C550F48099}" type="sibTrans" cxnId="{70B3C566-F75B-4CDC-99A1-1BDB60F7BB60}">
      <dgm:prSet/>
      <dgm:spPr/>
      <dgm:t>
        <a:bodyPr/>
        <a:lstStyle/>
        <a:p>
          <a:pPr rtl="1"/>
          <a:endParaRPr lang="ar-SA"/>
        </a:p>
      </dgm:t>
    </dgm:pt>
    <dgm:pt modelId="{262A838C-0C10-4308-9986-1565B53584CA}">
      <dgm:prSet phldrT="[نص]" custT="1"/>
      <dgm:spPr>
        <a:solidFill>
          <a:srgbClr val="A2988B"/>
        </a:solidFill>
        <a:effectLst>
          <a:reflection blurRad="6350" stA="52000" endA="300" endPos="35000" dir="5400000" sy="-100000" algn="bl" rotWithShape="0"/>
        </a:effectLst>
      </dgm:spPr>
      <dgm:t>
        <a:bodyPr/>
        <a:lstStyle/>
        <a:p>
          <a:pPr algn="r" rtl="1"/>
          <a:r>
            <a:rPr lang="ar-SA" sz="3000" kern="1200" dirty="0">
              <a:ln w="0"/>
              <a:solidFill>
                <a:schemeClr val="tx1"/>
              </a:solidFill>
              <a:latin typeface="Sakkal Majalla" panose="02000000000000000000" pitchFamily="2" charset="-78"/>
              <a:ea typeface="+mn-ea"/>
              <a:cs typeface="Sakkal Majalla" panose="02000000000000000000" pitchFamily="2" charset="-78"/>
            </a:rPr>
            <a:t>ويؤخذون بجنايتهم على مسلم من مال وقود وحد</a:t>
          </a:r>
        </a:p>
      </dgm:t>
    </dgm:pt>
    <dgm:pt modelId="{D93EE226-CED7-4B03-8B2F-8C05531ECFB2}" type="parTrans" cxnId="{1EC70AFC-FF66-41AA-836D-0A06B25FDD5B}">
      <dgm:prSet/>
      <dgm:spPr/>
      <dgm:t>
        <a:bodyPr/>
        <a:lstStyle/>
        <a:p>
          <a:pPr rtl="1"/>
          <a:endParaRPr lang="ar-SA"/>
        </a:p>
      </dgm:t>
    </dgm:pt>
    <dgm:pt modelId="{A60A3F40-092E-4EEC-B664-0943769E849B}" type="sibTrans" cxnId="{1EC70AFC-FF66-41AA-836D-0A06B25FDD5B}">
      <dgm:prSet/>
      <dgm:spPr/>
      <dgm:t>
        <a:bodyPr/>
        <a:lstStyle/>
        <a:p>
          <a:pPr rtl="1"/>
          <a:endParaRPr lang="ar-SA"/>
        </a:p>
      </dgm:t>
    </dgm:pt>
    <dgm:pt modelId="{0A49BF9F-D2D0-4EDE-9DF0-86E822D4B0EC}" type="pres">
      <dgm:prSet presAssocID="{1E4A7EA8-6EDA-427E-BD7D-3E386F87E143}" presName="linear" presStyleCnt="0">
        <dgm:presLayoutVars>
          <dgm:dir/>
          <dgm:animLvl val="lvl"/>
          <dgm:resizeHandles val="exact"/>
        </dgm:presLayoutVars>
      </dgm:prSet>
      <dgm:spPr/>
    </dgm:pt>
    <dgm:pt modelId="{E2921CE5-936D-4B10-85AF-B94DB2236A61}" type="pres">
      <dgm:prSet presAssocID="{F8BE5671-4775-4CDF-898C-5AB85108E639}" presName="parentLin" presStyleCnt="0"/>
      <dgm:spPr/>
    </dgm:pt>
    <dgm:pt modelId="{4DB0A798-7061-46E5-B9D0-01819995A60C}" type="pres">
      <dgm:prSet presAssocID="{F8BE5671-4775-4CDF-898C-5AB85108E639}" presName="parentLeftMargin" presStyleLbl="node1" presStyleIdx="0" presStyleCnt="3"/>
      <dgm:spPr/>
    </dgm:pt>
    <dgm:pt modelId="{3BBF010C-7204-4985-9B4E-8B62274C91D4}" type="pres">
      <dgm:prSet presAssocID="{F8BE5671-4775-4CDF-898C-5AB85108E639}" presName="parentText" presStyleLbl="node1" presStyleIdx="0" presStyleCnt="3" custLinFactNeighborX="-6250">
        <dgm:presLayoutVars>
          <dgm:chMax val="0"/>
          <dgm:bulletEnabled val="1"/>
        </dgm:presLayoutVars>
      </dgm:prSet>
      <dgm:spPr/>
    </dgm:pt>
    <dgm:pt modelId="{F0E28330-7422-4B33-A5DC-CA011C8CBA4C}" type="pres">
      <dgm:prSet presAssocID="{F8BE5671-4775-4CDF-898C-5AB85108E639}" presName="negativeSpace" presStyleCnt="0"/>
      <dgm:spPr/>
    </dgm:pt>
    <dgm:pt modelId="{BB93CD50-1978-4B8D-B241-C13CDE409E9B}" type="pres">
      <dgm:prSet presAssocID="{F8BE5671-4775-4CDF-898C-5AB85108E639}" presName="childText" presStyleLbl="conFgAcc1" presStyleIdx="0" presStyleCnt="3">
        <dgm:presLayoutVars>
          <dgm:bulletEnabled val="1"/>
        </dgm:presLayoutVars>
      </dgm:prSet>
      <dgm:spPr>
        <a:ln>
          <a:solidFill>
            <a:srgbClr val="D48E8B"/>
          </a:solidFill>
        </a:ln>
        <a:effectLst>
          <a:reflection blurRad="6350" stA="52000" endA="300" endPos="35000" dir="5400000" sy="-100000" algn="bl" rotWithShape="0"/>
        </a:effectLst>
      </dgm:spPr>
    </dgm:pt>
    <dgm:pt modelId="{290C8721-2FC0-4B5F-9F8F-4E593B096736}" type="pres">
      <dgm:prSet presAssocID="{A5943F5E-5A13-4E40-A359-539D9D83E531}" presName="spaceBetweenRectangles" presStyleCnt="0"/>
      <dgm:spPr/>
    </dgm:pt>
    <dgm:pt modelId="{5C989F60-B401-4C54-832C-509487811F5B}" type="pres">
      <dgm:prSet presAssocID="{CDFB1AD8-6696-4847-8F79-14D6C910AEE1}" presName="parentLin" presStyleCnt="0"/>
      <dgm:spPr/>
    </dgm:pt>
    <dgm:pt modelId="{5181633F-23DC-474D-B3E9-137C74721804}" type="pres">
      <dgm:prSet presAssocID="{CDFB1AD8-6696-4847-8F79-14D6C910AEE1}" presName="parentLeftMargin" presStyleLbl="node1" presStyleIdx="0" presStyleCnt="3"/>
      <dgm:spPr/>
    </dgm:pt>
    <dgm:pt modelId="{3F69DEBD-F1D3-45C9-891A-2D9C32D7DFB2}" type="pres">
      <dgm:prSet presAssocID="{CDFB1AD8-6696-4847-8F79-14D6C910AEE1}" presName="parentText" presStyleLbl="node1" presStyleIdx="1" presStyleCnt="3">
        <dgm:presLayoutVars>
          <dgm:chMax val="0"/>
          <dgm:bulletEnabled val="1"/>
        </dgm:presLayoutVars>
      </dgm:prSet>
      <dgm:spPr/>
    </dgm:pt>
    <dgm:pt modelId="{C9FAB8A1-1F2B-44FC-B723-9FFD3333C566}" type="pres">
      <dgm:prSet presAssocID="{CDFB1AD8-6696-4847-8F79-14D6C910AEE1}" presName="negativeSpace" presStyleCnt="0"/>
      <dgm:spPr/>
    </dgm:pt>
    <dgm:pt modelId="{21319257-588F-4629-A033-2E5A70E02C5F}" type="pres">
      <dgm:prSet presAssocID="{CDFB1AD8-6696-4847-8F79-14D6C910AEE1}" presName="childText" presStyleLbl="conFgAcc1" presStyleIdx="1" presStyleCnt="3">
        <dgm:presLayoutVars>
          <dgm:bulletEnabled val="1"/>
        </dgm:presLayoutVars>
      </dgm:prSet>
      <dgm:spPr>
        <a:ln>
          <a:solidFill>
            <a:srgbClr val="D48E8B"/>
          </a:solidFill>
        </a:ln>
        <a:effectLst>
          <a:reflection blurRad="6350" stA="52000" endA="300" endPos="35000" dir="5400000" sy="-100000" algn="bl" rotWithShape="0"/>
        </a:effectLst>
      </dgm:spPr>
    </dgm:pt>
    <dgm:pt modelId="{E110B110-08C2-4BBB-B616-F5BB159134A4}" type="pres">
      <dgm:prSet presAssocID="{2C6422D5-5296-4839-979B-93C550F48099}" presName="spaceBetweenRectangles" presStyleCnt="0"/>
      <dgm:spPr/>
    </dgm:pt>
    <dgm:pt modelId="{CF0A51D8-69B5-4C97-B5B3-2C8829E609CD}" type="pres">
      <dgm:prSet presAssocID="{262A838C-0C10-4308-9986-1565B53584CA}" presName="parentLin" presStyleCnt="0"/>
      <dgm:spPr/>
    </dgm:pt>
    <dgm:pt modelId="{2A05EE15-A425-43AD-A921-F9EF33B57320}" type="pres">
      <dgm:prSet presAssocID="{262A838C-0C10-4308-9986-1565B53584CA}" presName="parentLeftMargin" presStyleLbl="node1" presStyleIdx="1" presStyleCnt="3"/>
      <dgm:spPr/>
    </dgm:pt>
    <dgm:pt modelId="{003BC993-E53A-4494-80A5-9D33EAC936B1}" type="pres">
      <dgm:prSet presAssocID="{262A838C-0C10-4308-9986-1565B53584CA}" presName="parentText" presStyleLbl="node1" presStyleIdx="2" presStyleCnt="3">
        <dgm:presLayoutVars>
          <dgm:chMax val="0"/>
          <dgm:bulletEnabled val="1"/>
        </dgm:presLayoutVars>
      </dgm:prSet>
      <dgm:spPr/>
    </dgm:pt>
    <dgm:pt modelId="{2F742D92-D9BC-4E39-A060-67A53CDF7C37}" type="pres">
      <dgm:prSet presAssocID="{262A838C-0C10-4308-9986-1565B53584CA}" presName="negativeSpace" presStyleCnt="0"/>
      <dgm:spPr/>
    </dgm:pt>
    <dgm:pt modelId="{9512E5E5-8977-4DC7-A106-7A444C6BF42B}" type="pres">
      <dgm:prSet presAssocID="{262A838C-0C10-4308-9986-1565B53584CA}" presName="childText" presStyleLbl="conFgAcc1" presStyleIdx="2" presStyleCnt="3">
        <dgm:presLayoutVars>
          <dgm:bulletEnabled val="1"/>
        </dgm:presLayoutVars>
      </dgm:prSet>
      <dgm:spPr>
        <a:ln>
          <a:solidFill>
            <a:srgbClr val="D48E8B"/>
          </a:solidFill>
        </a:ln>
        <a:effectLst>
          <a:reflection blurRad="6350" stA="52000" endA="300" endPos="35000" dir="5400000" sy="-100000" algn="bl" rotWithShape="0"/>
        </a:effectLst>
      </dgm:spPr>
    </dgm:pt>
  </dgm:ptLst>
  <dgm:cxnLst>
    <dgm:cxn modelId="{05193313-5565-4300-8DF2-05BC3540302E}" type="presOf" srcId="{1E4A7EA8-6EDA-427E-BD7D-3E386F87E143}" destId="{0A49BF9F-D2D0-4EDE-9DF0-86E822D4B0EC}" srcOrd="0" destOrd="0" presId="urn:microsoft.com/office/officeart/2005/8/layout/list1"/>
    <dgm:cxn modelId="{09EE871D-F87F-4785-83A0-AE50DCE8AB8D}" type="presOf" srcId="{CDFB1AD8-6696-4847-8F79-14D6C910AEE1}" destId="{5181633F-23DC-474D-B3E9-137C74721804}" srcOrd="0" destOrd="0" presId="urn:microsoft.com/office/officeart/2005/8/layout/list1"/>
    <dgm:cxn modelId="{9DF79044-1C18-4189-8594-8FFA6D4A3ABE}" srcId="{1E4A7EA8-6EDA-427E-BD7D-3E386F87E143}" destId="{F8BE5671-4775-4CDF-898C-5AB85108E639}" srcOrd="0" destOrd="0" parTransId="{13F00FA4-C94B-4542-8E1F-58FB84246231}" sibTransId="{A5943F5E-5A13-4E40-A359-539D9D83E531}"/>
    <dgm:cxn modelId="{70B3C566-F75B-4CDC-99A1-1BDB60F7BB60}" srcId="{1E4A7EA8-6EDA-427E-BD7D-3E386F87E143}" destId="{CDFB1AD8-6696-4847-8F79-14D6C910AEE1}" srcOrd="1" destOrd="0" parTransId="{90C235CB-4E12-4055-A97B-0A4AEB9A054B}" sibTransId="{2C6422D5-5296-4839-979B-93C550F48099}"/>
    <dgm:cxn modelId="{2E25AD7C-FE73-4FF6-ABC4-8DE726074E5C}" type="presOf" srcId="{262A838C-0C10-4308-9986-1565B53584CA}" destId="{003BC993-E53A-4494-80A5-9D33EAC936B1}" srcOrd="1" destOrd="0" presId="urn:microsoft.com/office/officeart/2005/8/layout/list1"/>
    <dgm:cxn modelId="{5A366E95-B9CC-4C7F-8714-0A801FD994CD}" type="presOf" srcId="{F8BE5671-4775-4CDF-898C-5AB85108E639}" destId="{4DB0A798-7061-46E5-B9D0-01819995A60C}" srcOrd="0" destOrd="0" presId="urn:microsoft.com/office/officeart/2005/8/layout/list1"/>
    <dgm:cxn modelId="{4F09F1BE-87DB-46F4-8C4D-55E074803E62}" type="presOf" srcId="{262A838C-0C10-4308-9986-1565B53584CA}" destId="{2A05EE15-A425-43AD-A921-F9EF33B57320}" srcOrd="0" destOrd="0" presId="urn:microsoft.com/office/officeart/2005/8/layout/list1"/>
    <dgm:cxn modelId="{AF16E2CA-4570-42D3-8C34-EBA2161B4A7C}" type="presOf" srcId="{F8BE5671-4775-4CDF-898C-5AB85108E639}" destId="{3BBF010C-7204-4985-9B4E-8B62274C91D4}" srcOrd="1" destOrd="0" presId="urn:microsoft.com/office/officeart/2005/8/layout/list1"/>
    <dgm:cxn modelId="{25A013F4-C3AC-4B9D-8703-DAF624934B2F}" type="presOf" srcId="{CDFB1AD8-6696-4847-8F79-14D6C910AEE1}" destId="{3F69DEBD-F1D3-45C9-891A-2D9C32D7DFB2}" srcOrd="1" destOrd="0" presId="urn:microsoft.com/office/officeart/2005/8/layout/list1"/>
    <dgm:cxn modelId="{1EC70AFC-FF66-41AA-836D-0A06B25FDD5B}" srcId="{1E4A7EA8-6EDA-427E-BD7D-3E386F87E143}" destId="{262A838C-0C10-4308-9986-1565B53584CA}" srcOrd="2" destOrd="0" parTransId="{D93EE226-CED7-4B03-8B2F-8C05531ECFB2}" sibTransId="{A60A3F40-092E-4EEC-B664-0943769E849B}"/>
    <dgm:cxn modelId="{524B8D16-F03F-44BE-8C8F-06B1EEE99317}" type="presParOf" srcId="{0A49BF9F-D2D0-4EDE-9DF0-86E822D4B0EC}" destId="{E2921CE5-936D-4B10-85AF-B94DB2236A61}" srcOrd="0" destOrd="0" presId="urn:microsoft.com/office/officeart/2005/8/layout/list1"/>
    <dgm:cxn modelId="{98CF3DBF-DADF-41D1-B19A-8DDB1AD88AD3}" type="presParOf" srcId="{E2921CE5-936D-4B10-85AF-B94DB2236A61}" destId="{4DB0A798-7061-46E5-B9D0-01819995A60C}" srcOrd="0" destOrd="0" presId="urn:microsoft.com/office/officeart/2005/8/layout/list1"/>
    <dgm:cxn modelId="{826A55C8-64B0-4CA2-AEA4-29931A04ACAC}" type="presParOf" srcId="{E2921CE5-936D-4B10-85AF-B94DB2236A61}" destId="{3BBF010C-7204-4985-9B4E-8B62274C91D4}" srcOrd="1" destOrd="0" presId="urn:microsoft.com/office/officeart/2005/8/layout/list1"/>
    <dgm:cxn modelId="{6FD91182-5D2C-4572-AA4C-3E56CF0F8794}" type="presParOf" srcId="{0A49BF9F-D2D0-4EDE-9DF0-86E822D4B0EC}" destId="{F0E28330-7422-4B33-A5DC-CA011C8CBA4C}" srcOrd="1" destOrd="0" presId="urn:microsoft.com/office/officeart/2005/8/layout/list1"/>
    <dgm:cxn modelId="{074A0B05-F2E9-46B9-A045-9B9F4FD838C2}" type="presParOf" srcId="{0A49BF9F-D2D0-4EDE-9DF0-86E822D4B0EC}" destId="{BB93CD50-1978-4B8D-B241-C13CDE409E9B}" srcOrd="2" destOrd="0" presId="urn:microsoft.com/office/officeart/2005/8/layout/list1"/>
    <dgm:cxn modelId="{C6B793A9-8C26-40FE-9AEE-5F0EA4BDE7D5}" type="presParOf" srcId="{0A49BF9F-D2D0-4EDE-9DF0-86E822D4B0EC}" destId="{290C8721-2FC0-4B5F-9F8F-4E593B096736}" srcOrd="3" destOrd="0" presId="urn:microsoft.com/office/officeart/2005/8/layout/list1"/>
    <dgm:cxn modelId="{278F7B53-2AF2-41F9-969E-67E10F8256F2}" type="presParOf" srcId="{0A49BF9F-D2D0-4EDE-9DF0-86E822D4B0EC}" destId="{5C989F60-B401-4C54-832C-509487811F5B}" srcOrd="4" destOrd="0" presId="urn:microsoft.com/office/officeart/2005/8/layout/list1"/>
    <dgm:cxn modelId="{EB9E5C65-CE68-4738-9D7F-87FB89D93D61}" type="presParOf" srcId="{5C989F60-B401-4C54-832C-509487811F5B}" destId="{5181633F-23DC-474D-B3E9-137C74721804}" srcOrd="0" destOrd="0" presId="urn:microsoft.com/office/officeart/2005/8/layout/list1"/>
    <dgm:cxn modelId="{7742A757-ECF1-4522-8D08-EE5E2BC4A039}" type="presParOf" srcId="{5C989F60-B401-4C54-832C-509487811F5B}" destId="{3F69DEBD-F1D3-45C9-891A-2D9C32D7DFB2}" srcOrd="1" destOrd="0" presId="urn:microsoft.com/office/officeart/2005/8/layout/list1"/>
    <dgm:cxn modelId="{5D76C8F8-6581-456A-8EF7-818468785C5B}" type="presParOf" srcId="{0A49BF9F-D2D0-4EDE-9DF0-86E822D4B0EC}" destId="{C9FAB8A1-1F2B-44FC-B723-9FFD3333C566}" srcOrd="5" destOrd="0" presId="urn:microsoft.com/office/officeart/2005/8/layout/list1"/>
    <dgm:cxn modelId="{0D4DF924-CAE6-4D21-AB96-FDD022C54192}" type="presParOf" srcId="{0A49BF9F-D2D0-4EDE-9DF0-86E822D4B0EC}" destId="{21319257-588F-4629-A033-2E5A70E02C5F}" srcOrd="6" destOrd="0" presId="urn:microsoft.com/office/officeart/2005/8/layout/list1"/>
    <dgm:cxn modelId="{7FFF5BA4-699F-44FB-9043-F159012CC180}" type="presParOf" srcId="{0A49BF9F-D2D0-4EDE-9DF0-86E822D4B0EC}" destId="{E110B110-08C2-4BBB-B616-F5BB159134A4}" srcOrd="7" destOrd="0" presId="urn:microsoft.com/office/officeart/2005/8/layout/list1"/>
    <dgm:cxn modelId="{43DB62E7-DE77-4E99-80E3-9D68D1C02029}" type="presParOf" srcId="{0A49BF9F-D2D0-4EDE-9DF0-86E822D4B0EC}" destId="{CF0A51D8-69B5-4C97-B5B3-2C8829E609CD}" srcOrd="8" destOrd="0" presId="urn:microsoft.com/office/officeart/2005/8/layout/list1"/>
    <dgm:cxn modelId="{F9877681-D742-45F8-AD70-24D525111D3D}" type="presParOf" srcId="{CF0A51D8-69B5-4C97-B5B3-2C8829E609CD}" destId="{2A05EE15-A425-43AD-A921-F9EF33B57320}" srcOrd="0" destOrd="0" presId="urn:microsoft.com/office/officeart/2005/8/layout/list1"/>
    <dgm:cxn modelId="{93752963-7E95-4C43-BD5E-5E0C0759098D}" type="presParOf" srcId="{CF0A51D8-69B5-4C97-B5B3-2C8829E609CD}" destId="{003BC993-E53A-4494-80A5-9D33EAC936B1}" srcOrd="1" destOrd="0" presId="urn:microsoft.com/office/officeart/2005/8/layout/list1"/>
    <dgm:cxn modelId="{4F14F96F-37B9-4289-8CC9-D103E74CB103}" type="presParOf" srcId="{0A49BF9F-D2D0-4EDE-9DF0-86E822D4B0EC}" destId="{2F742D92-D9BC-4E39-A060-67A53CDF7C37}" srcOrd="9" destOrd="0" presId="urn:microsoft.com/office/officeart/2005/8/layout/list1"/>
    <dgm:cxn modelId="{832E1ED0-4891-4695-999B-4D7FB9C512C6}" type="presParOf" srcId="{0A49BF9F-D2D0-4EDE-9DF0-86E822D4B0EC}" destId="{9512E5E5-8977-4DC7-A106-7A444C6BF42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CEC28-F5FE-4A44-B105-8B621ECE1624}">
      <dsp:nvSpPr>
        <dsp:cNvPr id="0" name=""/>
        <dsp:cNvSpPr/>
      </dsp:nvSpPr>
      <dsp:spPr>
        <a:xfrm>
          <a:off x="3814971" y="2328912"/>
          <a:ext cx="2980266" cy="2980266"/>
        </a:xfrm>
        <a:prstGeom prst="gear9">
          <a:avLst/>
        </a:prstGeom>
        <a:solidFill>
          <a:srgbClr val="D48E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r>
            <a:rPr lang="ar-SA" sz="3000" kern="1200" dirty="0">
              <a:ln w="0"/>
              <a:solidFill>
                <a:schemeClr val="tx1"/>
              </a:solidFill>
              <a:latin typeface="Sakkal Majalla" panose="02000000000000000000" pitchFamily="2" charset="-78"/>
              <a:ea typeface="+mn-ea"/>
              <a:cs typeface="Sakkal Majalla" panose="02000000000000000000" pitchFamily="2" charset="-78"/>
            </a:rPr>
            <a:t>الأمان</a:t>
          </a:r>
        </a:p>
      </dsp:txBody>
      <dsp:txXfrm>
        <a:off x="4414137" y="3027025"/>
        <a:ext cx="1781934" cy="1531918"/>
      </dsp:txXfrm>
    </dsp:sp>
    <dsp:sp modelId="{EB947D08-AC3E-45CB-A862-10228F01F80C}">
      <dsp:nvSpPr>
        <dsp:cNvPr id="0" name=""/>
        <dsp:cNvSpPr/>
      </dsp:nvSpPr>
      <dsp:spPr>
        <a:xfrm>
          <a:off x="2909301" y="3952283"/>
          <a:ext cx="2949261" cy="1575871"/>
        </a:xfrm>
        <a:prstGeom prst="roundRect">
          <a:avLst>
            <a:gd name="adj" fmla="val 10000"/>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85750" lvl="1" indent="-285750" algn="r" defTabSz="1333500" rtl="1">
            <a:lnSpc>
              <a:spcPct val="90000"/>
            </a:lnSpc>
            <a:spcBef>
              <a:spcPct val="0"/>
            </a:spcBef>
            <a:spcAft>
              <a:spcPct val="15000"/>
            </a:spcAft>
            <a:buChar char="•"/>
          </a:pPr>
          <a:r>
            <a:rPr lang="ar-SA" sz="3000" kern="1200">
              <a:ln w="0"/>
              <a:solidFill>
                <a:schemeClr val="tx1"/>
              </a:solidFill>
              <a:latin typeface="Sakkal Majalla" panose="02000000000000000000" pitchFamily="2" charset="-78"/>
              <a:ea typeface="+mn-ea"/>
              <a:cs typeface="Sakkal Majalla" panose="02000000000000000000" pitchFamily="2" charset="-78"/>
            </a:rPr>
            <a:t>يصح من مسلم عاقل مختار غير سكران ولو قن أو أنثى بلا ضرر</a:t>
          </a:r>
          <a:endParaRPr lang="ar-SA" sz="3000" kern="1200" dirty="0">
            <a:ln w="0"/>
            <a:solidFill>
              <a:schemeClr val="tx1"/>
            </a:solidFill>
            <a:latin typeface="Sakkal Majalla" panose="02000000000000000000" pitchFamily="2" charset="-78"/>
            <a:ea typeface="+mn-ea"/>
            <a:cs typeface="Sakkal Majalla" panose="02000000000000000000" pitchFamily="2" charset="-78"/>
          </a:endParaRPr>
        </a:p>
      </dsp:txBody>
      <dsp:txXfrm>
        <a:off x="2955457" y="3998439"/>
        <a:ext cx="2856949" cy="1483559"/>
      </dsp:txXfrm>
    </dsp:sp>
    <dsp:sp modelId="{D33EBC4A-E65A-42D6-AE13-A7E5975E7F24}">
      <dsp:nvSpPr>
        <dsp:cNvPr id="0" name=""/>
        <dsp:cNvSpPr/>
      </dsp:nvSpPr>
      <dsp:spPr>
        <a:xfrm>
          <a:off x="2032511" y="1626490"/>
          <a:ext cx="2264439" cy="2163456"/>
        </a:xfrm>
        <a:prstGeom prst="gear6">
          <a:avLst/>
        </a:prstGeom>
        <a:solidFill>
          <a:srgbClr val="838C9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r>
            <a:rPr lang="ar-SA" sz="3000" kern="1200">
              <a:ln w="0"/>
              <a:solidFill>
                <a:schemeClr val="tx1"/>
              </a:solidFill>
              <a:latin typeface="Sakkal Majalla" panose="02000000000000000000" pitchFamily="2" charset="-78"/>
              <a:ea typeface="+mn-ea"/>
              <a:cs typeface="Sakkal Majalla" panose="02000000000000000000" pitchFamily="2" charset="-78"/>
            </a:rPr>
            <a:t>ويحرم به:</a:t>
          </a:r>
          <a:endParaRPr lang="ar-SA" sz="3000" kern="1200" dirty="0">
            <a:ln w="0"/>
            <a:solidFill>
              <a:schemeClr val="tx1"/>
            </a:solidFill>
            <a:latin typeface="Sakkal Majalla" panose="02000000000000000000" pitchFamily="2" charset="-78"/>
            <a:ea typeface="+mn-ea"/>
            <a:cs typeface="Sakkal Majalla" panose="02000000000000000000" pitchFamily="2" charset="-78"/>
          </a:endParaRPr>
        </a:p>
      </dsp:txBody>
      <dsp:txXfrm>
        <a:off x="2591847" y="2174438"/>
        <a:ext cx="1145767" cy="1067560"/>
      </dsp:txXfrm>
    </dsp:sp>
    <dsp:sp modelId="{DCB62EB1-3BA8-48F2-8451-8D515FC07F17}">
      <dsp:nvSpPr>
        <dsp:cNvPr id="0" name=""/>
        <dsp:cNvSpPr/>
      </dsp:nvSpPr>
      <dsp:spPr>
        <a:xfrm>
          <a:off x="672417" y="2907092"/>
          <a:ext cx="2246083" cy="1029464"/>
        </a:xfrm>
        <a:prstGeom prst="roundRect">
          <a:avLst>
            <a:gd name="adj" fmla="val 10000"/>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85750" lvl="1" indent="-285750" algn="r" defTabSz="1333500" rtl="1">
            <a:lnSpc>
              <a:spcPct val="90000"/>
            </a:lnSpc>
            <a:spcBef>
              <a:spcPct val="0"/>
            </a:spcBef>
            <a:spcAft>
              <a:spcPct val="15000"/>
            </a:spcAft>
            <a:buChar char="•"/>
          </a:pPr>
          <a:r>
            <a:rPr lang="ar-SA" sz="3000" kern="1200" dirty="0">
              <a:ln w="0"/>
              <a:solidFill>
                <a:schemeClr val="tx1"/>
              </a:solidFill>
              <a:latin typeface="Sakkal Majalla" panose="02000000000000000000" pitchFamily="2" charset="-78"/>
              <a:ea typeface="+mn-ea"/>
              <a:cs typeface="Sakkal Majalla" panose="02000000000000000000" pitchFamily="2" charset="-78"/>
            </a:rPr>
            <a:t>قتلٌ ورقٌ وأسر</a:t>
          </a:r>
        </a:p>
      </dsp:txBody>
      <dsp:txXfrm>
        <a:off x="702569" y="2937244"/>
        <a:ext cx="2185779" cy="969160"/>
      </dsp:txXfrm>
    </dsp:sp>
    <dsp:sp modelId="{36B1C7F1-E2AB-457D-9933-32D9843215DD}">
      <dsp:nvSpPr>
        <dsp:cNvPr id="0" name=""/>
        <dsp:cNvSpPr/>
      </dsp:nvSpPr>
      <dsp:spPr>
        <a:xfrm rot="20700000">
          <a:off x="3295000" y="129154"/>
          <a:ext cx="2123675" cy="2123675"/>
        </a:xfrm>
        <a:prstGeom prst="gear6">
          <a:avLst/>
        </a:prstGeom>
        <a:solidFill>
          <a:srgbClr val="A298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r>
            <a:rPr lang="ar-SA" sz="3000" kern="1200">
              <a:ln w="0"/>
              <a:solidFill>
                <a:schemeClr val="tx1"/>
              </a:solidFill>
              <a:latin typeface="Sakkal Majalla" panose="02000000000000000000" pitchFamily="2" charset="-78"/>
              <a:ea typeface="+mn-ea"/>
              <a:cs typeface="Sakkal Majalla" panose="02000000000000000000" pitchFamily="2" charset="-78"/>
            </a:rPr>
            <a:t>من الأمثلة عليه:</a:t>
          </a:r>
          <a:endParaRPr lang="ar-SA" sz="3000" kern="1200" dirty="0">
            <a:ln w="0"/>
            <a:solidFill>
              <a:schemeClr val="tx1"/>
            </a:solidFill>
            <a:latin typeface="Sakkal Majalla" panose="02000000000000000000" pitchFamily="2" charset="-78"/>
            <a:ea typeface="+mn-ea"/>
            <a:cs typeface="Sakkal Majalla" panose="02000000000000000000" pitchFamily="2" charset="-78"/>
          </a:endParaRPr>
        </a:p>
      </dsp:txBody>
      <dsp:txXfrm rot="-20700000">
        <a:off x="3760784" y="594938"/>
        <a:ext cx="1192106" cy="1192106"/>
      </dsp:txXfrm>
    </dsp:sp>
    <dsp:sp modelId="{9DD5C9EF-F070-4B11-B1C3-38F6EBFCF33F}">
      <dsp:nvSpPr>
        <dsp:cNvPr id="0" name=""/>
        <dsp:cNvSpPr/>
      </dsp:nvSpPr>
      <dsp:spPr>
        <a:xfrm>
          <a:off x="5008296" y="448642"/>
          <a:ext cx="2158463" cy="1430513"/>
        </a:xfrm>
        <a:prstGeom prst="roundRect">
          <a:avLst>
            <a:gd name="adj" fmla="val 10000"/>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85750" lvl="1" indent="-285750" algn="r" defTabSz="1333500" rtl="1">
            <a:lnSpc>
              <a:spcPct val="90000"/>
            </a:lnSpc>
            <a:spcBef>
              <a:spcPct val="0"/>
            </a:spcBef>
            <a:spcAft>
              <a:spcPct val="15000"/>
            </a:spcAft>
            <a:buChar char="•"/>
          </a:pPr>
          <a:r>
            <a:rPr lang="ar-SA" sz="3000" kern="1200" dirty="0">
              <a:ln w="0"/>
              <a:solidFill>
                <a:schemeClr val="tx1"/>
              </a:solidFill>
              <a:latin typeface="Sakkal Majalla" panose="02000000000000000000" pitchFamily="2" charset="-78"/>
              <a:ea typeface="+mn-ea"/>
              <a:cs typeface="Sakkal Majalla" panose="02000000000000000000" pitchFamily="2" charset="-78"/>
            </a:rPr>
            <a:t>إجارة أم هانئ رضي الله عنها</a:t>
          </a:r>
        </a:p>
      </dsp:txBody>
      <dsp:txXfrm>
        <a:off x="5050194" y="490540"/>
        <a:ext cx="2074667" cy="1346717"/>
      </dsp:txXfrm>
    </dsp:sp>
    <dsp:sp modelId="{323576DA-8BE8-42EF-BF0F-12CD036EAC3B}">
      <dsp:nvSpPr>
        <dsp:cNvPr id="0" name=""/>
        <dsp:cNvSpPr/>
      </dsp:nvSpPr>
      <dsp:spPr>
        <a:xfrm>
          <a:off x="3599482" y="1871376"/>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91A120-1AC5-454A-B728-34C373E758CE}">
      <dsp:nvSpPr>
        <dsp:cNvPr id="0" name=""/>
        <dsp:cNvSpPr/>
      </dsp:nvSpPr>
      <dsp:spPr>
        <a:xfrm>
          <a:off x="1697143" y="1139652"/>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208CEF-9A3F-49A9-93B1-EDE3D3608FD8}">
      <dsp:nvSpPr>
        <dsp:cNvPr id="0" name=""/>
        <dsp:cNvSpPr/>
      </dsp:nvSpPr>
      <dsp:spPr>
        <a:xfrm>
          <a:off x="2803772" y="-341264"/>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3CD50-1978-4B8D-B241-C13CDE409E9B}">
      <dsp:nvSpPr>
        <dsp:cNvPr id="0" name=""/>
        <dsp:cNvSpPr/>
      </dsp:nvSpPr>
      <dsp:spPr>
        <a:xfrm>
          <a:off x="0" y="635553"/>
          <a:ext cx="8128000" cy="1033200"/>
        </a:xfrm>
        <a:prstGeom prst="rect">
          <a:avLst/>
        </a:prstGeom>
        <a:solidFill>
          <a:schemeClr val="lt1">
            <a:alpha val="90000"/>
            <a:hueOff val="0"/>
            <a:satOff val="0"/>
            <a:lumOff val="0"/>
            <a:alphaOff val="0"/>
          </a:schemeClr>
        </a:solidFill>
        <a:ln w="12700" cap="flat" cmpd="sng" algn="ctr">
          <a:solidFill>
            <a:srgbClr val="D48E8B"/>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dsp:style>
    </dsp:sp>
    <dsp:sp modelId="{3BBF010C-7204-4985-9B4E-8B62274C91D4}">
      <dsp:nvSpPr>
        <dsp:cNvPr id="0" name=""/>
        <dsp:cNvSpPr/>
      </dsp:nvSpPr>
      <dsp:spPr>
        <a:xfrm>
          <a:off x="381000" y="30393"/>
          <a:ext cx="5689600" cy="1210320"/>
        </a:xfrm>
        <a:prstGeom prst="roundRect">
          <a:avLst/>
        </a:prstGeom>
        <a:solidFill>
          <a:srgbClr val="A2988B"/>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1333500" rtl="1">
            <a:lnSpc>
              <a:spcPct val="90000"/>
            </a:lnSpc>
            <a:spcBef>
              <a:spcPct val="0"/>
            </a:spcBef>
            <a:spcAft>
              <a:spcPct val="35000"/>
            </a:spcAft>
            <a:buNone/>
          </a:pPr>
          <a:r>
            <a:rPr lang="ar-SA" sz="3000" kern="1200" dirty="0">
              <a:ln w="0"/>
              <a:solidFill>
                <a:schemeClr val="tx1"/>
              </a:solidFill>
              <a:latin typeface="Sakkal Majalla" panose="02000000000000000000" pitchFamily="2" charset="-78"/>
              <a:ea typeface="+mn-ea"/>
              <a:cs typeface="Sakkal Majalla" panose="02000000000000000000" pitchFamily="2" charset="-78"/>
            </a:rPr>
            <a:t>الهدنة: عقد الإمام أو نائبه على ترك القتال مدة معلومة، لازمة يجوز عقدها لمصلحة </a:t>
          </a:r>
        </a:p>
      </dsp:txBody>
      <dsp:txXfrm>
        <a:off x="440083" y="89476"/>
        <a:ext cx="5571434" cy="1092154"/>
      </dsp:txXfrm>
    </dsp:sp>
    <dsp:sp modelId="{21319257-588F-4629-A033-2E5A70E02C5F}">
      <dsp:nvSpPr>
        <dsp:cNvPr id="0" name=""/>
        <dsp:cNvSpPr/>
      </dsp:nvSpPr>
      <dsp:spPr>
        <a:xfrm>
          <a:off x="0" y="2495313"/>
          <a:ext cx="8128000" cy="1033200"/>
        </a:xfrm>
        <a:prstGeom prst="rect">
          <a:avLst/>
        </a:prstGeom>
        <a:solidFill>
          <a:schemeClr val="lt1">
            <a:alpha val="90000"/>
            <a:hueOff val="0"/>
            <a:satOff val="0"/>
            <a:lumOff val="0"/>
            <a:alphaOff val="0"/>
          </a:schemeClr>
        </a:solidFill>
        <a:ln w="12700" cap="flat" cmpd="sng" algn="ctr">
          <a:solidFill>
            <a:srgbClr val="D48E8B"/>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dsp:style>
    </dsp:sp>
    <dsp:sp modelId="{3F69DEBD-F1D3-45C9-891A-2D9C32D7DFB2}">
      <dsp:nvSpPr>
        <dsp:cNvPr id="0" name=""/>
        <dsp:cNvSpPr/>
      </dsp:nvSpPr>
      <dsp:spPr>
        <a:xfrm>
          <a:off x="406400" y="1890153"/>
          <a:ext cx="5689600" cy="1210320"/>
        </a:xfrm>
        <a:prstGeom prst="roundRect">
          <a:avLst/>
        </a:prstGeom>
        <a:solidFill>
          <a:srgbClr val="A2988B"/>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1333500" rtl="1">
            <a:lnSpc>
              <a:spcPct val="90000"/>
            </a:lnSpc>
            <a:spcBef>
              <a:spcPct val="0"/>
            </a:spcBef>
            <a:spcAft>
              <a:spcPct val="35000"/>
            </a:spcAft>
            <a:buNone/>
          </a:pPr>
          <a:r>
            <a:rPr lang="ar-SA" sz="3000" kern="1200" dirty="0">
              <a:ln w="0"/>
              <a:solidFill>
                <a:schemeClr val="tx1"/>
              </a:solidFill>
              <a:latin typeface="Sakkal Majalla" panose="02000000000000000000" pitchFamily="2" charset="-78"/>
              <a:ea typeface="+mn-ea"/>
              <a:cs typeface="Sakkal Majalla" panose="02000000000000000000" pitchFamily="2" charset="-78"/>
            </a:rPr>
            <a:t>ويجوز شرط رد رجل جاء منهم مسلما للحاجة الا أن يكون قناً</a:t>
          </a:r>
        </a:p>
      </dsp:txBody>
      <dsp:txXfrm>
        <a:off x="465483" y="1949236"/>
        <a:ext cx="5571434" cy="1092154"/>
      </dsp:txXfrm>
    </dsp:sp>
    <dsp:sp modelId="{9512E5E5-8977-4DC7-A106-7A444C6BF42B}">
      <dsp:nvSpPr>
        <dsp:cNvPr id="0" name=""/>
        <dsp:cNvSpPr/>
      </dsp:nvSpPr>
      <dsp:spPr>
        <a:xfrm>
          <a:off x="0" y="4355073"/>
          <a:ext cx="8128000" cy="1033200"/>
        </a:xfrm>
        <a:prstGeom prst="rect">
          <a:avLst/>
        </a:prstGeom>
        <a:solidFill>
          <a:schemeClr val="lt1">
            <a:alpha val="90000"/>
            <a:hueOff val="0"/>
            <a:satOff val="0"/>
            <a:lumOff val="0"/>
            <a:alphaOff val="0"/>
          </a:schemeClr>
        </a:solidFill>
        <a:ln w="12700" cap="flat" cmpd="sng" algn="ctr">
          <a:solidFill>
            <a:srgbClr val="D48E8B"/>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dsp:style>
    </dsp:sp>
    <dsp:sp modelId="{003BC993-E53A-4494-80A5-9D33EAC936B1}">
      <dsp:nvSpPr>
        <dsp:cNvPr id="0" name=""/>
        <dsp:cNvSpPr/>
      </dsp:nvSpPr>
      <dsp:spPr>
        <a:xfrm>
          <a:off x="406400" y="3749913"/>
          <a:ext cx="5689600" cy="1210320"/>
        </a:xfrm>
        <a:prstGeom prst="roundRect">
          <a:avLst/>
        </a:prstGeom>
        <a:solidFill>
          <a:srgbClr val="A2988B"/>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1333500" rtl="1">
            <a:lnSpc>
              <a:spcPct val="90000"/>
            </a:lnSpc>
            <a:spcBef>
              <a:spcPct val="0"/>
            </a:spcBef>
            <a:spcAft>
              <a:spcPct val="35000"/>
            </a:spcAft>
            <a:buNone/>
          </a:pPr>
          <a:r>
            <a:rPr lang="ar-SA" sz="3000" kern="1200" dirty="0">
              <a:ln w="0"/>
              <a:solidFill>
                <a:schemeClr val="tx1"/>
              </a:solidFill>
              <a:latin typeface="Sakkal Majalla" panose="02000000000000000000" pitchFamily="2" charset="-78"/>
              <a:ea typeface="+mn-ea"/>
              <a:cs typeface="Sakkal Majalla" panose="02000000000000000000" pitchFamily="2" charset="-78"/>
            </a:rPr>
            <a:t>ويؤخذون بجنايتهم على مسلم من مال وقود وحد</a:t>
          </a:r>
        </a:p>
      </dsp:txBody>
      <dsp:txXfrm>
        <a:off x="465483" y="3808996"/>
        <a:ext cx="5571434"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41F0EC9-1503-468B-9032-851ECD0F2F95}" type="datetimeFigureOut">
              <a:rPr lang="ar-SA" smtClean="0"/>
              <a:t>15/02/42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1A0FBE8-4CC2-4718-8905-F4092FFB8A82}" type="slidenum">
              <a:rPr lang="ar-SA" smtClean="0"/>
              <a:t>‹#›</a:t>
            </a:fld>
            <a:endParaRPr lang="ar-SA"/>
          </a:p>
        </p:txBody>
      </p:sp>
    </p:spTree>
    <p:extLst>
      <p:ext uri="{BB962C8B-B14F-4D97-AF65-F5344CB8AC3E}">
        <p14:creationId xmlns:p14="http://schemas.microsoft.com/office/powerpoint/2010/main" val="32875560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91A0FBE8-4CC2-4718-8905-F4092FFB8A82}" type="slidenum">
              <a:rPr lang="ar-SA" smtClean="0"/>
              <a:t>18</a:t>
            </a:fld>
            <a:endParaRPr lang="ar-SA"/>
          </a:p>
        </p:txBody>
      </p:sp>
    </p:spTree>
    <p:extLst>
      <p:ext uri="{BB962C8B-B14F-4D97-AF65-F5344CB8AC3E}">
        <p14:creationId xmlns:p14="http://schemas.microsoft.com/office/powerpoint/2010/main" val="392006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D59AEC58-01E7-47E2-94F0-690B8ACC655E}"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55041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59AEC58-01E7-47E2-94F0-690B8ACC655E}"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138278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59AEC58-01E7-47E2-94F0-690B8ACC655E}"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313985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59AEC58-01E7-47E2-94F0-690B8ACC655E}"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214357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59AEC58-01E7-47E2-94F0-690B8ACC655E}"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173600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D59AEC58-01E7-47E2-94F0-690B8ACC655E}" type="datetimeFigureOut">
              <a:rPr lang="ar-SA" smtClean="0"/>
              <a:t>15/02/42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411765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D59AEC58-01E7-47E2-94F0-690B8ACC655E}" type="datetimeFigureOut">
              <a:rPr lang="ar-SA" smtClean="0"/>
              <a:t>15/02/42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311291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D59AEC58-01E7-47E2-94F0-690B8ACC655E}" type="datetimeFigureOut">
              <a:rPr lang="ar-SA" smtClean="0"/>
              <a:t>15/02/42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201255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59AEC58-01E7-47E2-94F0-690B8ACC655E}" type="datetimeFigureOut">
              <a:rPr lang="ar-SA" smtClean="0"/>
              <a:t>15/02/42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277613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59AEC58-01E7-47E2-94F0-690B8ACC655E}" type="datetimeFigureOut">
              <a:rPr lang="ar-SA" smtClean="0"/>
              <a:t>15/02/42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234691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59AEC58-01E7-47E2-94F0-690B8ACC655E}" type="datetimeFigureOut">
              <a:rPr lang="ar-SA" smtClean="0"/>
              <a:t>15/02/42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FC21AAB-D30C-4D08-AA9A-82C32007E7F8}" type="slidenum">
              <a:rPr lang="ar-SA" smtClean="0"/>
              <a:t>‹#›</a:t>
            </a:fld>
            <a:endParaRPr lang="ar-SA"/>
          </a:p>
        </p:txBody>
      </p:sp>
    </p:spTree>
    <p:extLst>
      <p:ext uri="{BB962C8B-B14F-4D97-AF65-F5344CB8AC3E}">
        <p14:creationId xmlns:p14="http://schemas.microsoft.com/office/powerpoint/2010/main" val="113709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9AEC58-01E7-47E2-94F0-690B8ACC655E}" type="datetimeFigureOut">
              <a:rPr lang="ar-SA" smtClean="0"/>
              <a:t>15/02/42</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C21AAB-D30C-4D08-AA9A-82C32007E7F8}" type="slidenum">
              <a:rPr lang="ar-SA" smtClean="0"/>
              <a:t>‹#›</a:t>
            </a:fld>
            <a:endParaRPr lang="ar-SA"/>
          </a:p>
        </p:txBody>
      </p:sp>
    </p:spTree>
    <p:extLst>
      <p:ext uri="{BB962C8B-B14F-4D97-AF65-F5344CB8AC3E}">
        <p14:creationId xmlns:p14="http://schemas.microsoft.com/office/powerpoint/2010/main" val="876331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7.xml"/><Relationship Id="rId18" Type="http://schemas.openxmlformats.org/officeDocument/2006/relationships/slide" Target="slide26.xml"/><Relationship Id="rId3" Type="http://schemas.openxmlformats.org/officeDocument/2006/relationships/image" Target="../media/image2.png"/><Relationship Id="rId21"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slide" Target="slide25.xml"/><Relationship Id="rId2" Type="http://schemas.openxmlformats.org/officeDocument/2006/relationships/slide" Target="slide8.xml"/><Relationship Id="rId16" Type="http://schemas.openxmlformats.org/officeDocument/2006/relationships/slide" Target="slide20.xml"/><Relationship Id="rId20"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22.xml"/><Relationship Id="rId10" Type="http://schemas.openxmlformats.org/officeDocument/2006/relationships/slide" Target="slide12.xml"/><Relationship Id="rId19" Type="http://schemas.openxmlformats.org/officeDocument/2006/relationships/slide" Target="slide29.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8.xml"/><Relationship Id="rId22"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880056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26031"/>
            <a:ext cx="12192000" cy="6910062"/>
            <a:chOff x="0" y="-26031"/>
            <a:chExt cx="12192000" cy="6910062"/>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grpSp>
          <p:nvGrpSpPr>
            <p:cNvPr id="48" name="مجموعة 47"/>
            <p:cNvGrpSpPr/>
            <p:nvPr/>
          </p:nvGrpSpPr>
          <p:grpSpPr>
            <a:xfrm>
              <a:off x="850455" y="396242"/>
              <a:ext cx="10886620" cy="4708981"/>
              <a:chOff x="1107695" y="237517"/>
              <a:chExt cx="10369765" cy="4882157"/>
            </a:xfrm>
          </p:grpSpPr>
          <p:sp>
            <p:nvSpPr>
              <p:cNvPr id="3" name="مستطيل 2"/>
              <p:cNvSpPr/>
              <p:nvPr/>
            </p:nvSpPr>
            <p:spPr>
              <a:xfrm>
                <a:off x="1107695" y="237517"/>
                <a:ext cx="10098674" cy="4882157"/>
              </a:xfrm>
              <a:prstGeom prst="rect">
                <a:avLst/>
              </a:prstGeom>
              <a:noFill/>
            </p:spPr>
            <p:txBody>
              <a:bodyPr wrap="square" lIns="91440" tIns="45720" rIns="91440" bIns="45720">
                <a:spAutoFit/>
              </a:bodyPr>
              <a:lstStyle/>
              <a:p>
                <a:r>
                  <a:rPr lang="ar-SA" sz="3000" dirty="0">
                    <a:ln w="0"/>
                    <a:latin typeface="Sakkal Majalla" panose="02000000000000000000" pitchFamily="2" charset="-78"/>
                    <a:cs typeface="PT Bold Heading" panose="02010400000000000000" pitchFamily="2" charset="-78"/>
                  </a:rPr>
                  <a:t>                                     </a:t>
                </a:r>
                <a:r>
                  <a:rPr lang="ar-SA" sz="3000" dirty="0">
                    <a:ln w="0"/>
                    <a:solidFill>
                      <a:schemeClr val="accent6">
                        <a:lumMod val="50000"/>
                      </a:schemeClr>
                    </a:solidFill>
                    <a:latin typeface="Sakkal Majalla" panose="02000000000000000000" pitchFamily="2" charset="-78"/>
                    <a:cs typeface="PT Bold Heading" panose="02010400000000000000" pitchFamily="2" charset="-78"/>
                  </a:rPr>
                  <a:t>ما يجب على الإمام </a:t>
                </a:r>
                <a:endParaRPr lang="ar-SA" sz="3000" dirty="0">
                  <a:ln w="0"/>
                  <a:latin typeface="Sakkal Majalla" panose="02000000000000000000" pitchFamily="2" charset="-78"/>
                  <a:cs typeface="PT Bold Heading" panose="02010400000000000000" pitchFamily="2" charset="-78"/>
                </a:endParaRP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PT Bold Heading" panose="02010400000000000000" pitchFamily="2" charset="-78"/>
                </a:endParaRPr>
              </a:p>
              <a:p>
                <a:endParaRPr lang="ar-SA" sz="3000" dirty="0">
                  <a:ln w="0"/>
                  <a:latin typeface="Sakkal Majalla" panose="02000000000000000000" pitchFamily="2" charset="-78"/>
                  <a:cs typeface="PT Bold Heading" panose="02010400000000000000" pitchFamily="2" charset="-78"/>
                </a:endParaRPr>
              </a:p>
              <a:p>
                <a:endParaRPr lang="ar-SA" sz="3000" dirty="0">
                  <a:ln w="0"/>
                  <a:latin typeface="Sakkal Majalla" panose="02000000000000000000" pitchFamily="2" charset="-78"/>
                  <a:cs typeface="PT Bold Heading" panose="02010400000000000000" pitchFamily="2" charset="-78"/>
                </a:endParaRPr>
              </a:p>
              <a:p>
                <a:r>
                  <a:rPr lang="ar-SA" sz="3000" dirty="0">
                    <a:ln w="0"/>
                    <a:latin typeface="Sakkal Majalla" panose="02000000000000000000" pitchFamily="2" charset="-78"/>
                    <a:cs typeface="PT Bold Heading" panose="02010400000000000000" pitchFamily="2" charset="-78"/>
                  </a:rPr>
                  <a:t>                                                                     </a:t>
                </a:r>
                <a:r>
                  <a:rPr lang="ar-SA" sz="3000" dirty="0">
                    <a:ln w="0"/>
                    <a:solidFill>
                      <a:schemeClr val="accent6">
                        <a:lumMod val="50000"/>
                      </a:schemeClr>
                    </a:solidFill>
                    <a:latin typeface="Sakkal Majalla" panose="02000000000000000000" pitchFamily="2" charset="-78"/>
                    <a:cs typeface="PT Bold Heading" panose="02010400000000000000" pitchFamily="2" charset="-78"/>
                  </a:rPr>
                  <a:t>ويجب على الجيش</a:t>
                </a:r>
                <a:endParaRPr lang="ar-SA" sz="3000" dirty="0">
                  <a:ln w="0"/>
                  <a:latin typeface="Sakkal Majalla" panose="02000000000000000000" pitchFamily="2" charset="-78"/>
                  <a:cs typeface="PT Bold Heading" panose="02010400000000000000" pitchFamily="2" charset="-78"/>
                </a:endParaRPr>
              </a:p>
              <a:p>
                <a:endParaRPr lang="ar-SA" sz="3000" dirty="0">
                  <a:ln w="0"/>
                  <a:latin typeface="Sakkal Majalla" panose="02000000000000000000" pitchFamily="2" charset="-78"/>
                  <a:cs typeface="PT Bold Heading" panose="02010400000000000000" pitchFamily="2" charset="-78"/>
                </a:endParaRPr>
              </a:p>
            </p:txBody>
          </p:sp>
          <p:cxnSp>
            <p:nvCxnSpPr>
              <p:cNvPr id="5" name="رابط بشكل مرفق 4"/>
              <p:cNvCxnSpPr/>
              <p:nvPr/>
            </p:nvCxnSpPr>
            <p:spPr>
              <a:xfrm>
                <a:off x="9490538" y="1130967"/>
                <a:ext cx="1143000" cy="433137"/>
              </a:xfrm>
              <a:prstGeom prst="bentConnector3">
                <a:avLst>
                  <a:gd name="adj1" fmla="val 100527"/>
                </a:avLst>
              </a:prstGeom>
              <a:ln>
                <a:tailEnd type="triangle"/>
              </a:ln>
            </p:spPr>
            <p:style>
              <a:lnRef idx="1">
                <a:schemeClr val="dk1"/>
              </a:lnRef>
              <a:fillRef idx="0">
                <a:schemeClr val="dk1"/>
              </a:fillRef>
              <a:effectRef idx="0">
                <a:schemeClr val="dk1"/>
              </a:effectRef>
              <a:fontRef idx="minor">
                <a:schemeClr val="tx1"/>
              </a:fontRef>
            </p:style>
          </p:cxnSp>
          <p:cxnSp>
            <p:nvCxnSpPr>
              <p:cNvPr id="8" name="رابط بشكل مرفق 7"/>
              <p:cNvCxnSpPr/>
              <p:nvPr/>
            </p:nvCxnSpPr>
            <p:spPr>
              <a:xfrm rot="10800000" flipV="1">
                <a:off x="8263984" y="1130965"/>
                <a:ext cx="1542472" cy="549671"/>
              </a:xfrm>
              <a:prstGeom prst="bentConnector3">
                <a:avLst>
                  <a:gd name="adj1" fmla="val 99921"/>
                </a:avLst>
              </a:prstGeom>
              <a:ln>
                <a:tailEnd type="triangle"/>
              </a:ln>
            </p:spPr>
            <p:style>
              <a:lnRef idx="1">
                <a:schemeClr val="dk1"/>
              </a:lnRef>
              <a:fillRef idx="0">
                <a:schemeClr val="dk1"/>
              </a:fillRef>
              <a:effectRef idx="0">
                <a:schemeClr val="dk1"/>
              </a:effectRef>
              <a:fontRef idx="minor">
                <a:schemeClr val="tx1"/>
              </a:fontRef>
            </p:style>
          </p:cxnSp>
          <p:cxnSp>
            <p:nvCxnSpPr>
              <p:cNvPr id="21" name="رابط بشكل مرفق 20"/>
              <p:cNvCxnSpPr/>
              <p:nvPr/>
            </p:nvCxnSpPr>
            <p:spPr>
              <a:xfrm rot="10800000" flipV="1">
                <a:off x="6397541" y="1130966"/>
                <a:ext cx="1876007" cy="549670"/>
              </a:xfrm>
              <a:prstGeom prst="bentConnector3">
                <a:avLst>
                  <a:gd name="adj1" fmla="val 100025"/>
                </a:avLst>
              </a:prstGeom>
              <a:ln>
                <a:tailEnd type="triangle"/>
              </a:ln>
            </p:spPr>
            <p:style>
              <a:lnRef idx="1">
                <a:schemeClr val="dk1"/>
              </a:lnRef>
              <a:fillRef idx="0">
                <a:schemeClr val="dk1"/>
              </a:fillRef>
              <a:effectRef idx="0">
                <a:schemeClr val="dk1"/>
              </a:effectRef>
              <a:fontRef idx="minor">
                <a:schemeClr val="tx1"/>
              </a:fontRef>
            </p:style>
          </p:cxnSp>
          <p:cxnSp>
            <p:nvCxnSpPr>
              <p:cNvPr id="24" name="رابط بشكل مرفق 23"/>
              <p:cNvCxnSpPr/>
              <p:nvPr/>
            </p:nvCxnSpPr>
            <p:spPr>
              <a:xfrm rot="10800000" flipV="1">
                <a:off x="4553523" y="1130965"/>
                <a:ext cx="1883047" cy="569950"/>
              </a:xfrm>
              <a:prstGeom prst="bentConnector3">
                <a:avLst>
                  <a:gd name="adj1" fmla="val 99837"/>
                </a:avLst>
              </a:prstGeom>
              <a:ln>
                <a:tailEnd type="triangle"/>
              </a:ln>
            </p:spPr>
            <p:style>
              <a:lnRef idx="1">
                <a:schemeClr val="dk1"/>
              </a:lnRef>
              <a:fillRef idx="0">
                <a:schemeClr val="dk1"/>
              </a:fillRef>
              <a:effectRef idx="0">
                <a:schemeClr val="dk1"/>
              </a:effectRef>
              <a:fontRef idx="minor">
                <a:schemeClr val="tx1"/>
              </a:fontRef>
            </p:style>
          </p:cxnSp>
          <p:cxnSp>
            <p:nvCxnSpPr>
              <p:cNvPr id="25" name="رابط بشكل مرفق 24"/>
              <p:cNvCxnSpPr/>
              <p:nvPr/>
            </p:nvCxnSpPr>
            <p:spPr>
              <a:xfrm rot="10800000" flipV="1">
                <a:off x="2574759" y="1130964"/>
                <a:ext cx="1978764" cy="581978"/>
              </a:xfrm>
              <a:prstGeom prst="bentConnector3">
                <a:avLst>
                  <a:gd name="adj1" fmla="val 99859"/>
                </a:avLst>
              </a:prstGeom>
              <a:ln>
                <a:tailEnd type="triangle"/>
              </a:ln>
            </p:spPr>
            <p:style>
              <a:lnRef idx="1">
                <a:schemeClr val="dk1"/>
              </a:lnRef>
              <a:fillRef idx="0">
                <a:schemeClr val="dk1"/>
              </a:fillRef>
              <a:effectRef idx="0">
                <a:schemeClr val="dk1"/>
              </a:effectRef>
              <a:fontRef idx="minor">
                <a:schemeClr val="tx1"/>
              </a:fontRef>
            </p:style>
          </p:cxnSp>
          <p:sp>
            <p:nvSpPr>
              <p:cNvPr id="26" name="مستطيل 25"/>
              <p:cNvSpPr/>
              <p:nvPr/>
            </p:nvSpPr>
            <p:spPr>
              <a:xfrm>
                <a:off x="9746750" y="1564104"/>
                <a:ext cx="1730710" cy="1058780"/>
              </a:xfrm>
              <a:prstGeom prst="rect">
                <a:avLst/>
              </a:prstGeom>
              <a:solidFill>
                <a:srgbClr val="D48E8B"/>
              </a:solidFill>
              <a:ln>
                <a:solidFill>
                  <a:srgbClr val="D48E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يتفقد الجيش عند المسير</a:t>
                </a:r>
              </a:p>
            </p:txBody>
          </p:sp>
          <p:sp>
            <p:nvSpPr>
              <p:cNvPr id="27" name="مستطيل 26"/>
              <p:cNvSpPr/>
              <p:nvPr/>
            </p:nvSpPr>
            <p:spPr>
              <a:xfrm>
                <a:off x="7376088" y="1705202"/>
                <a:ext cx="2242556" cy="2142659"/>
              </a:xfrm>
              <a:prstGeom prst="rect">
                <a:avLst/>
              </a:prstGeom>
              <a:solidFill>
                <a:srgbClr val="D48E8B"/>
              </a:solidFill>
              <a:ln>
                <a:solidFill>
                  <a:srgbClr val="D48E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500" dirty="0">
                    <a:ln w="0"/>
                    <a:solidFill>
                      <a:schemeClr val="tx1"/>
                    </a:solidFill>
                    <a:latin typeface="Sakkal Majalla" panose="02000000000000000000" pitchFamily="2" charset="-78"/>
                    <a:cs typeface="Sakkal Majalla" panose="02000000000000000000" pitchFamily="2" charset="-78"/>
                  </a:rPr>
                  <a:t>يمنع </a:t>
                </a:r>
                <a:r>
                  <a:rPr lang="ar-SA" sz="2500" dirty="0" err="1">
                    <a:ln w="0"/>
                    <a:solidFill>
                      <a:schemeClr val="tx1"/>
                    </a:solidFill>
                    <a:latin typeface="Sakkal Majalla" panose="02000000000000000000" pitchFamily="2" charset="-78"/>
                    <a:cs typeface="Sakkal Majalla" panose="02000000000000000000" pitchFamily="2" charset="-78"/>
                  </a:rPr>
                  <a:t>المخذل</a:t>
                </a:r>
                <a:r>
                  <a:rPr lang="ar-SA" sz="2500" dirty="0">
                    <a:ln w="0"/>
                    <a:solidFill>
                      <a:schemeClr val="tx1"/>
                    </a:solidFill>
                    <a:latin typeface="Sakkal Majalla" panose="02000000000000000000" pitchFamily="2" charset="-78"/>
                    <a:cs typeface="Sakkal Majalla" panose="02000000000000000000" pitchFamily="2" charset="-78"/>
                  </a:rPr>
                  <a:t>/ من يزهد الناس في القتال</a:t>
                </a:r>
              </a:p>
              <a:p>
                <a:pPr algn="ctr"/>
                <a:r>
                  <a:rPr lang="ar-SA" sz="2500" dirty="0">
                    <a:ln w="0"/>
                    <a:solidFill>
                      <a:schemeClr val="tx1"/>
                    </a:solidFill>
                    <a:latin typeface="Sakkal Majalla" panose="02000000000000000000" pitchFamily="2" charset="-78"/>
                    <a:cs typeface="Sakkal Majalla" panose="02000000000000000000" pitchFamily="2" charset="-78"/>
                  </a:rPr>
                  <a:t>ويمنع المرجف/ كمن يقول هلكت سرية المسلمين، والجاسوس.</a:t>
                </a:r>
              </a:p>
            </p:txBody>
          </p:sp>
          <p:sp>
            <p:nvSpPr>
              <p:cNvPr id="28" name="مستطيل 27"/>
              <p:cNvSpPr/>
              <p:nvPr/>
            </p:nvSpPr>
            <p:spPr>
              <a:xfrm>
                <a:off x="1852863" y="1745926"/>
                <a:ext cx="1538657" cy="1201811"/>
              </a:xfrm>
              <a:prstGeom prst="rect">
                <a:avLst/>
              </a:prstGeom>
              <a:solidFill>
                <a:srgbClr val="D48E8B"/>
              </a:solidFill>
              <a:ln>
                <a:solidFill>
                  <a:srgbClr val="D48E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500" dirty="0">
                    <a:ln w="0"/>
                    <a:solidFill>
                      <a:schemeClr val="tx1"/>
                    </a:solidFill>
                    <a:latin typeface="Sakkal Majalla" panose="02000000000000000000" pitchFamily="2" charset="-78"/>
                    <a:cs typeface="Sakkal Majalla" panose="02000000000000000000" pitchFamily="2" charset="-78"/>
                  </a:rPr>
                  <a:t>له أن ينفل في البداءة الربع والرجعة الثلث</a:t>
                </a:r>
              </a:p>
            </p:txBody>
          </p:sp>
          <p:sp>
            <p:nvSpPr>
              <p:cNvPr id="29" name="مستطيل 28"/>
              <p:cNvSpPr/>
              <p:nvPr/>
            </p:nvSpPr>
            <p:spPr>
              <a:xfrm>
                <a:off x="3586025" y="1726530"/>
                <a:ext cx="1689393" cy="1317459"/>
              </a:xfrm>
              <a:prstGeom prst="rect">
                <a:avLst/>
              </a:prstGeom>
              <a:solidFill>
                <a:srgbClr val="D48E8B"/>
              </a:solidFill>
              <a:ln>
                <a:solidFill>
                  <a:srgbClr val="D48E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500" dirty="0">
                    <a:ln w="0"/>
                    <a:solidFill>
                      <a:schemeClr val="tx1"/>
                    </a:solidFill>
                    <a:latin typeface="Sakkal Majalla" panose="02000000000000000000" pitchFamily="2" charset="-78"/>
                    <a:cs typeface="Sakkal Majalla" panose="02000000000000000000" pitchFamily="2" charset="-78"/>
                  </a:rPr>
                  <a:t>يتخير لهم المنازل ويبعث العيون ويحفظ المكامن</a:t>
                </a:r>
              </a:p>
            </p:txBody>
          </p:sp>
          <p:sp>
            <p:nvSpPr>
              <p:cNvPr id="30" name="مستطيل 29"/>
              <p:cNvSpPr/>
              <p:nvPr/>
            </p:nvSpPr>
            <p:spPr>
              <a:xfrm>
                <a:off x="5469922" y="1700915"/>
                <a:ext cx="1755538" cy="1246822"/>
              </a:xfrm>
              <a:prstGeom prst="rect">
                <a:avLst/>
              </a:prstGeom>
              <a:solidFill>
                <a:srgbClr val="D48E8B"/>
              </a:solidFill>
              <a:ln>
                <a:solidFill>
                  <a:srgbClr val="D48E8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500" dirty="0">
                    <a:ln w="0"/>
                    <a:solidFill>
                      <a:schemeClr val="tx1"/>
                    </a:solidFill>
                    <a:latin typeface="Sakkal Majalla" panose="02000000000000000000" pitchFamily="2" charset="-78"/>
                    <a:cs typeface="Sakkal Majalla" panose="02000000000000000000" pitchFamily="2" charset="-78"/>
                  </a:rPr>
                  <a:t>يعرف الأمير عليهم العرفاء ويعقد الألوية والرايات</a:t>
                </a:r>
              </a:p>
            </p:txBody>
          </p:sp>
        </p:grpSp>
        <p:cxnSp>
          <p:nvCxnSpPr>
            <p:cNvPr id="50" name="رابط بشكل مرفق 49"/>
            <p:cNvCxnSpPr/>
            <p:nvPr/>
          </p:nvCxnSpPr>
          <p:spPr>
            <a:xfrm>
              <a:off x="5179265" y="4828630"/>
              <a:ext cx="1199970" cy="417773"/>
            </a:xfrm>
            <a:prstGeom prst="bentConnector3">
              <a:avLst>
                <a:gd name="adj1" fmla="val 100527"/>
              </a:avLst>
            </a:prstGeom>
            <a:ln>
              <a:tailEnd type="triangle"/>
            </a:ln>
          </p:spPr>
          <p:style>
            <a:lnRef idx="1">
              <a:schemeClr val="dk1"/>
            </a:lnRef>
            <a:fillRef idx="0">
              <a:schemeClr val="dk1"/>
            </a:fillRef>
            <a:effectRef idx="0">
              <a:schemeClr val="dk1"/>
            </a:effectRef>
            <a:fontRef idx="minor">
              <a:schemeClr val="tx1"/>
            </a:fontRef>
          </p:style>
        </p:cxnSp>
        <p:cxnSp>
          <p:nvCxnSpPr>
            <p:cNvPr id="51" name="رابط بشكل مرفق 50"/>
            <p:cNvCxnSpPr/>
            <p:nvPr/>
          </p:nvCxnSpPr>
          <p:spPr>
            <a:xfrm rot="10800000" flipV="1">
              <a:off x="3723642" y="4830603"/>
              <a:ext cx="1619353" cy="530174"/>
            </a:xfrm>
            <a:prstGeom prst="bentConnector3">
              <a:avLst>
                <a:gd name="adj1" fmla="val 99921"/>
              </a:avLst>
            </a:prstGeom>
            <a:ln>
              <a:tailEnd type="triangle"/>
            </a:ln>
          </p:spPr>
          <p:style>
            <a:lnRef idx="1">
              <a:schemeClr val="dk1"/>
            </a:lnRef>
            <a:fillRef idx="0">
              <a:schemeClr val="dk1"/>
            </a:fillRef>
            <a:effectRef idx="0">
              <a:schemeClr val="dk1"/>
            </a:effectRef>
            <a:fontRef idx="minor">
              <a:schemeClr val="tx1"/>
            </a:fontRef>
          </p:style>
        </p:cxnSp>
        <p:cxnSp>
          <p:nvCxnSpPr>
            <p:cNvPr id="52" name="رابط بشكل مرفق 51"/>
            <p:cNvCxnSpPr/>
            <p:nvPr/>
          </p:nvCxnSpPr>
          <p:spPr>
            <a:xfrm rot="10800000" flipV="1">
              <a:off x="1225832" y="4828630"/>
              <a:ext cx="2620588" cy="401958"/>
            </a:xfrm>
            <a:prstGeom prst="bentConnector3">
              <a:avLst>
                <a:gd name="adj1" fmla="val 100301"/>
              </a:avLst>
            </a:prstGeom>
            <a:ln>
              <a:tailEnd type="triangle"/>
            </a:ln>
          </p:spPr>
          <p:style>
            <a:lnRef idx="1">
              <a:schemeClr val="dk1"/>
            </a:lnRef>
            <a:fillRef idx="0">
              <a:schemeClr val="dk1"/>
            </a:fillRef>
            <a:effectRef idx="0">
              <a:schemeClr val="dk1"/>
            </a:effectRef>
            <a:fontRef idx="minor">
              <a:schemeClr val="tx1"/>
            </a:fontRef>
          </p:style>
        </p:cxnSp>
        <p:sp>
          <p:nvSpPr>
            <p:cNvPr id="55" name="مستطيل 54"/>
            <p:cNvSpPr/>
            <p:nvPr/>
          </p:nvSpPr>
          <p:spPr>
            <a:xfrm>
              <a:off x="5351729" y="5101222"/>
              <a:ext cx="1981179" cy="1231744"/>
            </a:xfrm>
            <a:prstGeom prst="rect">
              <a:avLst/>
            </a:prstGeom>
            <a:solidFill>
              <a:srgbClr val="83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طاعة الامام والنصح له والصبر معه</a:t>
              </a:r>
            </a:p>
          </p:txBody>
        </p:sp>
        <p:sp>
          <p:nvSpPr>
            <p:cNvPr id="56" name="مستطيل 55"/>
            <p:cNvSpPr/>
            <p:nvPr/>
          </p:nvSpPr>
          <p:spPr>
            <a:xfrm>
              <a:off x="2697489" y="5190753"/>
              <a:ext cx="2032465" cy="1095651"/>
            </a:xfrm>
            <a:prstGeom prst="rect">
              <a:avLst/>
            </a:prstGeom>
            <a:solidFill>
              <a:srgbClr val="83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لا يُحتَطبُ ولا يعتلف الا بإذنه</a:t>
              </a:r>
              <a:r>
                <a:rPr lang="ar-SA" sz="2500" dirty="0">
                  <a:ln w="0"/>
                  <a:solidFill>
                    <a:schemeClr val="tx1"/>
                  </a:solidFill>
                  <a:latin typeface="Sakkal Majalla" panose="02000000000000000000" pitchFamily="2" charset="-78"/>
                  <a:cs typeface="Sakkal Majalla" panose="02000000000000000000" pitchFamily="2" charset="-78"/>
                </a:rPr>
                <a:t>.</a:t>
              </a:r>
            </a:p>
          </p:txBody>
        </p:sp>
        <p:sp>
          <p:nvSpPr>
            <p:cNvPr id="59" name="مستطيل 58"/>
            <p:cNvSpPr/>
            <p:nvPr/>
          </p:nvSpPr>
          <p:spPr>
            <a:xfrm>
              <a:off x="318452" y="5100740"/>
              <a:ext cx="1843038" cy="1202596"/>
            </a:xfrm>
            <a:prstGeom prst="rect">
              <a:avLst/>
            </a:prstGeom>
            <a:solidFill>
              <a:srgbClr val="83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500" dirty="0">
                  <a:ln w="0"/>
                  <a:solidFill>
                    <a:schemeClr val="tx1"/>
                  </a:solidFill>
                  <a:latin typeface="Sakkal Majalla" panose="02000000000000000000" pitchFamily="2" charset="-78"/>
                  <a:cs typeface="Sakkal Majalla" panose="02000000000000000000" pitchFamily="2" charset="-78"/>
                </a:rPr>
                <a:t>لا يغزو الا بإذنه الا أن يفاجئهم عدو يخافون كلبه</a:t>
              </a:r>
            </a:p>
          </p:txBody>
        </p:sp>
        <p:sp>
          <p:nvSpPr>
            <p:cNvPr id="31" name="نصف إطار 30"/>
            <p:cNvSpPr/>
            <p:nvPr/>
          </p:nvSpPr>
          <p:spPr>
            <a:xfrm rot="10800000">
              <a:off x="7167697" y="289592"/>
              <a:ext cx="880014" cy="804440"/>
            </a:xfrm>
            <a:prstGeom prst="halfFrame">
              <a:avLst>
                <a:gd name="adj1" fmla="val 6784"/>
                <a:gd name="adj2" fmla="val 5899"/>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2" name="نصف إطار 31"/>
            <p:cNvSpPr/>
            <p:nvPr/>
          </p:nvSpPr>
          <p:spPr>
            <a:xfrm>
              <a:off x="5111516" y="289592"/>
              <a:ext cx="880014" cy="804440"/>
            </a:xfrm>
            <a:prstGeom prst="halfFrame">
              <a:avLst>
                <a:gd name="adj1" fmla="val 6784"/>
                <a:gd name="adj2" fmla="val 5899"/>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3" name="نصف إطار 32"/>
            <p:cNvSpPr/>
            <p:nvPr/>
          </p:nvSpPr>
          <p:spPr>
            <a:xfrm rot="10800000">
              <a:off x="4172462" y="3924409"/>
              <a:ext cx="880014" cy="804440"/>
            </a:xfrm>
            <a:prstGeom prst="halfFrame">
              <a:avLst>
                <a:gd name="adj1" fmla="val 6784"/>
                <a:gd name="adj2" fmla="val 5899"/>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4" name="نصف إطار 33"/>
            <p:cNvSpPr/>
            <p:nvPr/>
          </p:nvSpPr>
          <p:spPr>
            <a:xfrm>
              <a:off x="2337987" y="3906110"/>
              <a:ext cx="880014" cy="804440"/>
            </a:xfrm>
            <a:prstGeom prst="halfFrame">
              <a:avLst>
                <a:gd name="adj1" fmla="val 6784"/>
                <a:gd name="adj2" fmla="val 5899"/>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Tree>
    <p:extLst>
      <p:ext uri="{BB962C8B-B14F-4D97-AF65-F5344CB8AC3E}">
        <p14:creationId xmlns:p14="http://schemas.microsoft.com/office/powerpoint/2010/main" val="11053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4" name="مستطيل 3"/>
          <p:cNvSpPr/>
          <p:nvPr/>
        </p:nvSpPr>
        <p:spPr>
          <a:xfrm>
            <a:off x="381000" y="382012"/>
            <a:ext cx="10617200" cy="6093976"/>
          </a:xfrm>
          <a:prstGeom prst="rect">
            <a:avLst/>
          </a:prstGeom>
        </p:spPr>
        <p:txBody>
          <a:bodyPr wrap="square">
            <a:spAutoFit/>
          </a:bodyPr>
          <a:lstStyle/>
          <a:p>
            <a:pPr rtl="0"/>
            <a:r>
              <a:rPr lang="ar-SA" sz="3000" dirty="0">
                <a:ln w="0"/>
                <a:solidFill>
                  <a:schemeClr val="accent6">
                    <a:lumMod val="50000"/>
                  </a:schemeClr>
                </a:solidFill>
                <a:latin typeface="Sakkal Majalla" panose="02000000000000000000" pitchFamily="2" charset="-78"/>
                <a:cs typeface="PT Bold Heading" panose="02010400000000000000" pitchFamily="2" charset="-78"/>
              </a:rPr>
              <a:t>الغنيمة:</a:t>
            </a:r>
            <a:endParaRPr lang="ar-SA" sz="3000" dirty="0">
              <a:ln w="0"/>
              <a:latin typeface="Sakkal Majalla" panose="02000000000000000000" pitchFamily="2" charset="-78"/>
              <a:cs typeface="Sakkal Majalla" panose="02000000000000000000" pitchFamily="2" charset="-78"/>
            </a:endParaRPr>
          </a:p>
          <a:p>
            <a:pPr rtl="0"/>
            <a:r>
              <a:rPr lang="ar-SA" sz="3000" dirty="0">
                <a:ln w="0"/>
                <a:latin typeface="Sakkal Majalla" panose="02000000000000000000" pitchFamily="2" charset="-78"/>
                <a:cs typeface="Sakkal Majalla" panose="02000000000000000000" pitchFamily="2" charset="-78"/>
              </a:rPr>
              <a:t>وتملك الغنيمة بالاستيلاء عليها في دار الحرب ويجوز قسمتها فيها لثبوت أيدينا عليها </a:t>
            </a:r>
          </a:p>
          <a:p>
            <a:pPr rtl="0"/>
            <a:r>
              <a:rPr lang="ar-SA" sz="3000" dirty="0">
                <a:ln w="0"/>
                <a:latin typeface="Sakkal Majalla" panose="02000000000000000000" pitchFamily="2" charset="-78"/>
                <a:cs typeface="Sakkal Majalla" panose="02000000000000000000" pitchFamily="2" charset="-78"/>
              </a:rPr>
              <a:t>وزوال ملك الكفار عنها.</a:t>
            </a:r>
          </a:p>
          <a:p>
            <a:r>
              <a:rPr lang="ar-SA" sz="3000" dirty="0">
                <a:ln w="0"/>
                <a:latin typeface="Sakkal Majalla" panose="02000000000000000000" pitchFamily="2" charset="-78"/>
                <a:cs typeface="Sakkal Majalla" panose="02000000000000000000" pitchFamily="2" charset="-78"/>
              </a:rPr>
              <a:t>والغنيمة: ما أخذ من مال حربي قهرا بقتال وما ألحق به مشتقة من الغنم وهو الربح، وهي لمن شهد الوقعة، أي: الحرب من أهل القتال بقصده قاتل أو لم يقاتل حتى تجار العسكر وأجرائهم المستعدين للقتال لقول عمر: " الغنيمة لمن شهد الوقعة فيخرج الإمام أو نائبه الخمس بعد دفع سلب لقاتل وأجرة جمع وحفظ وحمل وجعل من دل على مصلحة، ويجعله خمسة أسهم، منها سهم لله ولرسوله </a:t>
            </a:r>
            <a:r>
              <a:rPr lang="ar-SA" sz="3000" dirty="0">
                <a:ln w="0"/>
                <a:latin typeface="Sakkal Majalla" panose="02000000000000000000" pitchFamily="2" charset="-78"/>
                <a:cs typeface="Sakkal Majalla" panose="02000000000000000000" pitchFamily="2" charset="-78"/>
                <a:sym typeface="AGA Arabesque" panose="05010101010101010101" pitchFamily="2" charset="2"/>
              </a:rPr>
              <a:t> </a:t>
            </a:r>
            <a:r>
              <a:rPr lang="ar-SA" sz="3000" dirty="0">
                <a:ln w="0"/>
                <a:latin typeface="Sakkal Majalla" panose="02000000000000000000" pitchFamily="2" charset="-78"/>
                <a:cs typeface="Sakkal Majalla" panose="02000000000000000000" pitchFamily="2" charset="-78"/>
              </a:rPr>
              <a:t>ومصرفه كفيء، وسهم لبني هاشم وبني المطلب حيث كانوا غنيهم و فقيرهم، وسهم لفقراء اليتامى، وسهم للمساكين، وسهم لأبناء السبيل يعم من بجميع البلاد حسب </a:t>
            </a:r>
            <a:r>
              <a:rPr lang="ar-SA" sz="3000" dirty="0" err="1">
                <a:ln w="0"/>
                <a:latin typeface="Sakkal Majalla" panose="02000000000000000000" pitchFamily="2" charset="-78"/>
                <a:cs typeface="Sakkal Majalla" panose="02000000000000000000" pitchFamily="2" charset="-78"/>
              </a:rPr>
              <a:t>الطاقه</a:t>
            </a:r>
            <a:r>
              <a:rPr lang="ar-SA" sz="3000" dirty="0">
                <a:ln w="0"/>
                <a:latin typeface="Sakkal Majalla" panose="02000000000000000000" pitchFamily="2" charset="-78"/>
                <a:cs typeface="Sakkal Majalla" panose="02000000000000000000" pitchFamily="2" charset="-78"/>
              </a:rPr>
              <a:t>، ثم يقسم باقي الغنيمة، وهو أربعة أخماسها بعد إعطاء النفل والرضخ لنحو قن ويميز على ما يراه للراجل سهم ولو كافرا وللفارس ثلاثة أسهم سهم له وسهمان لفرسه إن كان عربيا؛ لأنه </a:t>
            </a:r>
            <a:r>
              <a:rPr lang="ar-SA" sz="3000" dirty="0">
                <a:ln w="0"/>
                <a:latin typeface="Sakkal Majalla" panose="02000000000000000000" pitchFamily="2" charset="-78"/>
                <a:cs typeface="Sakkal Majalla" panose="02000000000000000000" pitchFamily="2" charset="-78"/>
                <a:sym typeface="AGA Arabesque" panose="05010101010101010101" pitchFamily="2" charset="2"/>
              </a:rPr>
              <a:t> </a:t>
            </a:r>
            <a:r>
              <a:rPr lang="ar-SA" sz="3000" dirty="0">
                <a:ln w="0"/>
                <a:latin typeface="Sakkal Majalla" panose="02000000000000000000" pitchFamily="2" charset="-78"/>
                <a:cs typeface="Sakkal Majalla" panose="02000000000000000000" pitchFamily="2" charset="-78"/>
              </a:rPr>
              <a:t>أسهم يوم خيبر للفارس ثلاثة أسهم سهمان لفرسه وسهم له» وللفارس على فرس غير عربي سهمان فقط، ولا يسهم لأكثر من فرسين إذا كان مع رجل خيل، ولا شيء لغيرها من البهائم لعدم وروده عنه </a:t>
            </a:r>
            <a:r>
              <a:rPr lang="ar-SA" sz="3000" dirty="0">
                <a:ln w="0"/>
                <a:latin typeface="Sakkal Majalla" panose="02000000000000000000" pitchFamily="2" charset="-78"/>
                <a:cs typeface="Sakkal Majalla" panose="02000000000000000000" pitchFamily="2" charset="-78"/>
                <a:sym typeface="AGA Arabesque" panose="05010101010101010101" pitchFamily="2" charset="2"/>
              </a:rPr>
              <a:t></a:t>
            </a:r>
            <a:endParaRPr lang="ar-SA" sz="3000" dirty="0">
              <a:ln w="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871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grpSp>
        <p:nvGrpSpPr>
          <p:cNvPr id="5" name="مجموعة 4"/>
          <p:cNvGrpSpPr/>
          <p:nvPr/>
        </p:nvGrpSpPr>
        <p:grpSpPr>
          <a:xfrm>
            <a:off x="1678456" y="493097"/>
            <a:ext cx="9974007" cy="5294753"/>
            <a:chOff x="535456" y="708997"/>
            <a:chExt cx="9974007" cy="5294753"/>
          </a:xfrm>
        </p:grpSpPr>
        <p:sp>
          <p:nvSpPr>
            <p:cNvPr id="3" name="مستطيل 2"/>
            <p:cNvSpPr/>
            <p:nvPr/>
          </p:nvSpPr>
          <p:spPr>
            <a:xfrm>
              <a:off x="8204430" y="708997"/>
              <a:ext cx="184730" cy="2400657"/>
            </a:xfrm>
            <a:prstGeom prst="rect">
              <a:avLst/>
            </a:prstGeom>
            <a:noFill/>
          </p:spPr>
          <p:txBody>
            <a:bodyPr wrap="none" lIns="91440" tIns="45720" rIns="91440" bIns="45720">
              <a:spAutoFit/>
            </a:bodyPr>
            <a:lstStyle/>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p:txBody>
        </p:sp>
        <p:cxnSp>
          <p:nvCxnSpPr>
            <p:cNvPr id="6" name="رابط بشكل مرفق 5"/>
            <p:cNvCxnSpPr/>
            <p:nvPr/>
          </p:nvCxnSpPr>
          <p:spPr>
            <a:xfrm>
              <a:off x="8299143" y="2896201"/>
              <a:ext cx="1199970" cy="417773"/>
            </a:xfrm>
            <a:prstGeom prst="bentConnector3">
              <a:avLst>
                <a:gd name="adj1" fmla="val 100527"/>
              </a:avLst>
            </a:prstGeom>
            <a:ln>
              <a:solidFill>
                <a:srgbClr val="838C95"/>
              </a:solidFill>
              <a:tailEnd type="triangle"/>
            </a:ln>
          </p:spPr>
          <p:style>
            <a:lnRef idx="1">
              <a:schemeClr val="accent2"/>
            </a:lnRef>
            <a:fillRef idx="0">
              <a:schemeClr val="accent2"/>
            </a:fillRef>
            <a:effectRef idx="0">
              <a:schemeClr val="accent2"/>
            </a:effectRef>
            <a:fontRef idx="minor">
              <a:schemeClr val="tx1"/>
            </a:fontRef>
          </p:style>
        </p:cxnSp>
        <p:cxnSp>
          <p:nvCxnSpPr>
            <p:cNvPr id="7" name="رابط بشكل مرفق 6"/>
            <p:cNvCxnSpPr/>
            <p:nvPr/>
          </p:nvCxnSpPr>
          <p:spPr>
            <a:xfrm rot="10800000" flipV="1">
              <a:off x="6769807" y="2896201"/>
              <a:ext cx="1619353" cy="530174"/>
            </a:xfrm>
            <a:prstGeom prst="bentConnector3">
              <a:avLst>
                <a:gd name="adj1" fmla="val 99921"/>
              </a:avLst>
            </a:prstGeom>
            <a:ln>
              <a:solidFill>
                <a:srgbClr val="838C95"/>
              </a:solidFill>
              <a:tailEnd type="triangle"/>
            </a:ln>
          </p:spPr>
          <p:style>
            <a:lnRef idx="1">
              <a:schemeClr val="accent2"/>
            </a:lnRef>
            <a:fillRef idx="0">
              <a:schemeClr val="accent2"/>
            </a:fillRef>
            <a:effectRef idx="0">
              <a:schemeClr val="accent2"/>
            </a:effectRef>
            <a:fontRef idx="minor">
              <a:schemeClr val="tx1"/>
            </a:fontRef>
          </p:style>
        </p:cxnSp>
        <p:cxnSp>
          <p:nvCxnSpPr>
            <p:cNvPr id="8" name="رابط بشكل مرفق 7"/>
            <p:cNvCxnSpPr/>
            <p:nvPr/>
          </p:nvCxnSpPr>
          <p:spPr>
            <a:xfrm rot="10800000" flipV="1">
              <a:off x="4158539" y="2896201"/>
              <a:ext cx="2620588" cy="401958"/>
            </a:xfrm>
            <a:prstGeom prst="bentConnector3">
              <a:avLst>
                <a:gd name="adj1" fmla="val 100301"/>
              </a:avLst>
            </a:prstGeom>
            <a:ln>
              <a:solidFill>
                <a:srgbClr val="838C95"/>
              </a:solidFill>
              <a:tailEnd type="triangle"/>
            </a:ln>
          </p:spPr>
          <p:style>
            <a:lnRef idx="1">
              <a:schemeClr val="accent2"/>
            </a:lnRef>
            <a:fillRef idx="0">
              <a:schemeClr val="accent2"/>
            </a:fillRef>
            <a:effectRef idx="0">
              <a:schemeClr val="accent2"/>
            </a:effectRef>
            <a:fontRef idx="minor">
              <a:schemeClr val="tx1"/>
            </a:fontRef>
          </p:style>
        </p:cxnSp>
        <p:sp>
          <p:nvSpPr>
            <p:cNvPr id="9" name="مستطيل 8"/>
            <p:cNvSpPr/>
            <p:nvPr/>
          </p:nvSpPr>
          <p:spPr>
            <a:xfrm>
              <a:off x="8528284" y="3344745"/>
              <a:ext cx="1981179" cy="1231744"/>
            </a:xfrm>
            <a:prstGeom prst="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يُخرج الامام الخمس ويجعله خمسة أسهم</a:t>
              </a:r>
            </a:p>
          </p:txBody>
        </p:sp>
        <p:sp>
          <p:nvSpPr>
            <p:cNvPr id="10" name="مستطيل 9"/>
            <p:cNvSpPr/>
            <p:nvPr/>
          </p:nvSpPr>
          <p:spPr>
            <a:xfrm>
              <a:off x="5922829" y="3412792"/>
              <a:ext cx="2032465" cy="2224636"/>
            </a:xfrm>
            <a:prstGeom prst="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يدفع الامام سلب لقاتل وأجرة جمع وحفظ وحمل ومن دل على مصلحة</a:t>
              </a:r>
              <a:endParaRPr lang="ar-SA" sz="2500" dirty="0">
                <a:ln w="0"/>
                <a:solidFill>
                  <a:schemeClr val="tx1"/>
                </a:solidFill>
                <a:latin typeface="Sakkal Majalla" panose="02000000000000000000" pitchFamily="2" charset="-78"/>
                <a:cs typeface="Sakkal Majalla" panose="02000000000000000000" pitchFamily="2" charset="-78"/>
              </a:endParaRPr>
            </a:p>
          </p:txBody>
        </p:sp>
        <p:sp>
          <p:nvSpPr>
            <p:cNvPr id="11" name="مستطيل 10"/>
            <p:cNvSpPr/>
            <p:nvPr/>
          </p:nvSpPr>
          <p:spPr>
            <a:xfrm>
              <a:off x="3145563" y="3344744"/>
              <a:ext cx="2194844" cy="1582999"/>
            </a:xfrm>
            <a:prstGeom prst="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يعطي الامام النفل والرضخ لنحو قن ويميز على ما يراه</a:t>
              </a:r>
            </a:p>
          </p:txBody>
        </p:sp>
        <p:cxnSp>
          <p:nvCxnSpPr>
            <p:cNvPr id="23" name="رابط بشكل مرفق 22"/>
            <p:cNvCxnSpPr/>
            <p:nvPr/>
          </p:nvCxnSpPr>
          <p:spPr>
            <a:xfrm rot="10800000" flipV="1">
              <a:off x="1533291" y="2896201"/>
              <a:ext cx="2620588" cy="401958"/>
            </a:xfrm>
            <a:prstGeom prst="bentConnector3">
              <a:avLst>
                <a:gd name="adj1" fmla="val 100301"/>
              </a:avLst>
            </a:prstGeom>
            <a:ln>
              <a:solidFill>
                <a:srgbClr val="838C95"/>
              </a:solidFill>
              <a:tailEnd type="triangle"/>
            </a:ln>
          </p:spPr>
          <p:style>
            <a:lnRef idx="1">
              <a:schemeClr val="accent2"/>
            </a:lnRef>
            <a:fillRef idx="0">
              <a:schemeClr val="accent2"/>
            </a:fillRef>
            <a:effectRef idx="0">
              <a:schemeClr val="accent2"/>
            </a:effectRef>
            <a:fontRef idx="minor">
              <a:schemeClr val="tx1"/>
            </a:fontRef>
          </p:style>
        </p:cxnSp>
        <p:sp>
          <p:nvSpPr>
            <p:cNvPr id="25" name="مستطيل 24"/>
            <p:cNvSpPr/>
            <p:nvPr/>
          </p:nvSpPr>
          <p:spPr>
            <a:xfrm>
              <a:off x="535456" y="3313974"/>
              <a:ext cx="2357664" cy="2689776"/>
            </a:xfrm>
            <a:prstGeom prst="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ويقسم أربعة الأخماس المتبقية للراجل سهم و للفارس ثلاثة سهم له وسهمان لفرسه إن كان عربياً</a:t>
              </a:r>
            </a:p>
          </p:txBody>
        </p:sp>
      </p:grpSp>
      <p:sp>
        <p:nvSpPr>
          <p:cNvPr id="13" name="مستطيل 12"/>
          <p:cNvSpPr/>
          <p:nvPr/>
        </p:nvSpPr>
        <p:spPr>
          <a:xfrm>
            <a:off x="5296879" y="1734389"/>
            <a:ext cx="3099274" cy="553998"/>
          </a:xfrm>
          <a:prstGeom prst="rect">
            <a:avLst/>
          </a:prstGeom>
        </p:spPr>
        <p:txBody>
          <a:bodyPr wrap="square">
            <a:spAutoFit/>
          </a:bodyPr>
          <a:lstStyle/>
          <a:p>
            <a:pPr algn="ctr"/>
            <a:r>
              <a:rPr lang="ar-SA" sz="3000" dirty="0">
                <a:ln w="0"/>
                <a:solidFill>
                  <a:schemeClr val="accent6">
                    <a:lumMod val="50000"/>
                  </a:schemeClr>
                </a:solidFill>
                <a:latin typeface="Sakkal Majalla" panose="02000000000000000000" pitchFamily="2" charset="-78"/>
                <a:cs typeface="PT Bold Heading" panose="02010400000000000000" pitchFamily="2" charset="-78"/>
              </a:rPr>
              <a:t>تقسيم الغنيمة</a:t>
            </a:r>
          </a:p>
        </p:txBody>
      </p:sp>
    </p:spTree>
    <p:extLst>
      <p:ext uri="{BB962C8B-B14F-4D97-AF65-F5344CB8AC3E}">
        <p14:creationId xmlns:p14="http://schemas.microsoft.com/office/powerpoint/2010/main" val="398200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grpSp>
        <p:nvGrpSpPr>
          <p:cNvPr id="33" name="مجموعة 32"/>
          <p:cNvGrpSpPr/>
          <p:nvPr/>
        </p:nvGrpSpPr>
        <p:grpSpPr>
          <a:xfrm>
            <a:off x="559809" y="848437"/>
            <a:ext cx="11018464" cy="3838916"/>
            <a:chOff x="559809" y="848437"/>
            <a:chExt cx="11018464" cy="3838916"/>
          </a:xfrm>
        </p:grpSpPr>
        <p:sp>
          <p:nvSpPr>
            <p:cNvPr id="3" name="مستطيل 2"/>
            <p:cNvSpPr/>
            <p:nvPr/>
          </p:nvSpPr>
          <p:spPr>
            <a:xfrm>
              <a:off x="2711708" y="3090618"/>
              <a:ext cx="1992573" cy="553998"/>
            </a:xfrm>
            <a:prstGeom prst="rect">
              <a:avLst/>
            </a:prstGeom>
          </p:spPr>
          <p:txBody>
            <a:bodyPr wrap="square">
              <a:spAutoFit/>
            </a:bodyPr>
            <a:lstStyle/>
            <a:p>
              <a:r>
                <a:rPr lang="ar-SA" sz="3000" dirty="0">
                  <a:ln w="0"/>
                  <a:latin typeface="Sakkal Majalla" panose="02000000000000000000" pitchFamily="2" charset="-78"/>
                  <a:cs typeface="Sakkal Majalla" panose="02000000000000000000" pitchFamily="2" charset="-78"/>
                </a:rPr>
                <a:t>وسهم للمساكين </a:t>
              </a:r>
            </a:p>
          </p:txBody>
        </p:sp>
        <p:sp>
          <p:nvSpPr>
            <p:cNvPr id="6" name="نصف إطار 5"/>
            <p:cNvSpPr/>
            <p:nvPr/>
          </p:nvSpPr>
          <p:spPr>
            <a:xfrm rot="10800000">
              <a:off x="7664660" y="848437"/>
              <a:ext cx="1103193" cy="1075898"/>
            </a:xfrm>
            <a:prstGeom prst="halfFrame">
              <a:avLst>
                <a:gd name="adj1" fmla="val 6784"/>
                <a:gd name="adj2" fmla="val 5899"/>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8" name="نصف إطار 7"/>
            <p:cNvSpPr/>
            <p:nvPr/>
          </p:nvSpPr>
          <p:spPr>
            <a:xfrm>
              <a:off x="4761628" y="854735"/>
              <a:ext cx="1103193" cy="1075898"/>
            </a:xfrm>
            <a:prstGeom prst="halfFrame">
              <a:avLst>
                <a:gd name="adj1" fmla="val 6784"/>
                <a:gd name="adj2" fmla="val 5899"/>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مستطيل 8"/>
            <p:cNvSpPr/>
            <p:nvPr/>
          </p:nvSpPr>
          <p:spPr>
            <a:xfrm>
              <a:off x="4761628" y="1170178"/>
              <a:ext cx="4006225" cy="553998"/>
            </a:xfrm>
            <a:prstGeom prst="rect">
              <a:avLst/>
            </a:prstGeom>
            <a:noFill/>
          </p:spPr>
          <p:txBody>
            <a:bodyPr wrap="none" lIns="91440" tIns="45720" rIns="91440" bIns="45720">
              <a:spAutoFit/>
            </a:bodyPr>
            <a:lstStyle/>
            <a:p>
              <a:pPr algn="ctr"/>
              <a:r>
                <a:rPr lang="ar-SA" sz="3000" dirty="0">
                  <a:ln w="0"/>
                  <a:solidFill>
                    <a:schemeClr val="accent6">
                      <a:lumMod val="50000"/>
                    </a:schemeClr>
                  </a:solidFill>
                  <a:latin typeface="Sakkal Majalla" panose="02000000000000000000" pitchFamily="2" charset="-78"/>
                  <a:cs typeface="PT Bold Heading" panose="02010400000000000000" pitchFamily="2" charset="-78"/>
                </a:rPr>
                <a:t>تقسيم الخمس من الغنيمة</a:t>
              </a:r>
            </a:p>
          </p:txBody>
        </p:sp>
        <p:cxnSp>
          <p:nvCxnSpPr>
            <p:cNvPr id="12" name="رابط بشكل مرفق 11"/>
            <p:cNvCxnSpPr/>
            <p:nvPr/>
          </p:nvCxnSpPr>
          <p:spPr>
            <a:xfrm>
              <a:off x="8147713" y="2129051"/>
              <a:ext cx="2442950" cy="1064525"/>
            </a:xfrm>
            <a:prstGeom prst="bentConnector3">
              <a:avLst>
                <a:gd name="adj1" fmla="val 100279"/>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sp>
          <p:nvSpPr>
            <p:cNvPr id="14" name="مستطيل 13"/>
            <p:cNvSpPr/>
            <p:nvPr/>
          </p:nvSpPr>
          <p:spPr>
            <a:xfrm>
              <a:off x="9603053" y="3136785"/>
              <a:ext cx="1975220" cy="1015663"/>
            </a:xfrm>
            <a:prstGeom prst="rect">
              <a:avLst/>
            </a:prstGeom>
          </p:spPr>
          <p:txBody>
            <a:bodyPr wrap="none">
              <a:spAutoFit/>
            </a:bodyPr>
            <a:lstStyle/>
            <a:p>
              <a:r>
                <a:rPr lang="ar-SA" sz="3000" dirty="0">
                  <a:ln w="0"/>
                  <a:latin typeface="Sakkal Majalla" panose="02000000000000000000" pitchFamily="2" charset="-78"/>
                  <a:cs typeface="Sakkal Majalla" panose="02000000000000000000" pitchFamily="2" charset="-78"/>
                </a:rPr>
                <a:t>سهم لله ولرسوله</a:t>
              </a:r>
            </a:p>
            <a:p>
              <a:r>
                <a:rPr lang="ar-SA" sz="3000" dirty="0">
                  <a:ln w="0"/>
                  <a:latin typeface="Sakkal Majalla" panose="02000000000000000000" pitchFamily="2" charset="-78"/>
                  <a:cs typeface="Sakkal Majalla" panose="02000000000000000000" pitchFamily="2" charset="-78"/>
                </a:rPr>
                <a:t> ومصرفه كالفيء </a:t>
              </a:r>
            </a:p>
          </p:txBody>
        </p:sp>
        <p:cxnSp>
          <p:nvCxnSpPr>
            <p:cNvPr id="16" name="رابط بشكل مرفق 15"/>
            <p:cNvCxnSpPr/>
            <p:nvPr/>
          </p:nvCxnSpPr>
          <p:spPr>
            <a:xfrm rot="10800000" flipV="1">
              <a:off x="1670281" y="2129050"/>
              <a:ext cx="6477436" cy="1011220"/>
            </a:xfrm>
            <a:prstGeom prst="bentConnector3">
              <a:avLst>
                <a:gd name="adj1" fmla="val 99935"/>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sp>
          <p:nvSpPr>
            <p:cNvPr id="24" name="مستطيل 23"/>
            <p:cNvSpPr/>
            <p:nvPr/>
          </p:nvSpPr>
          <p:spPr>
            <a:xfrm>
              <a:off x="559809" y="3140270"/>
              <a:ext cx="2241319" cy="553998"/>
            </a:xfrm>
            <a:prstGeom prst="rect">
              <a:avLst/>
            </a:prstGeom>
          </p:spPr>
          <p:txBody>
            <a:bodyPr wrap="none">
              <a:spAutoFit/>
            </a:bodyPr>
            <a:lstStyle/>
            <a:p>
              <a:r>
                <a:rPr lang="ar-SA" sz="3000" dirty="0">
                  <a:ln w="0"/>
                  <a:latin typeface="Sakkal Majalla" panose="02000000000000000000" pitchFamily="2" charset="-78"/>
                  <a:cs typeface="Sakkal Majalla" panose="02000000000000000000" pitchFamily="2" charset="-78"/>
                </a:rPr>
                <a:t>وسهم لأبناء السبيل</a:t>
              </a:r>
            </a:p>
          </p:txBody>
        </p:sp>
        <p:cxnSp>
          <p:nvCxnSpPr>
            <p:cNvPr id="26" name="رابط كسهم مستقيم 25"/>
            <p:cNvCxnSpPr/>
            <p:nvPr/>
          </p:nvCxnSpPr>
          <p:spPr>
            <a:xfrm>
              <a:off x="8147713" y="2129050"/>
              <a:ext cx="0" cy="1201004"/>
            </a:xfrm>
            <a:prstGeom prst="straightConnector1">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sp>
          <p:nvSpPr>
            <p:cNvPr id="27" name="مستطيل 26"/>
            <p:cNvSpPr/>
            <p:nvPr/>
          </p:nvSpPr>
          <p:spPr>
            <a:xfrm>
              <a:off x="7072118" y="3210025"/>
              <a:ext cx="2288275" cy="1477328"/>
            </a:xfrm>
            <a:prstGeom prst="rect">
              <a:avLst/>
            </a:prstGeom>
          </p:spPr>
          <p:txBody>
            <a:bodyPr wrap="square">
              <a:spAutoFit/>
            </a:bodyPr>
            <a:lstStyle/>
            <a:p>
              <a:pPr algn="ctr"/>
              <a:r>
                <a:rPr lang="ar-SA" sz="3000" dirty="0">
                  <a:ln w="0"/>
                  <a:latin typeface="Sakkal Majalla" panose="02000000000000000000" pitchFamily="2" charset="-78"/>
                  <a:cs typeface="Sakkal Majalla" panose="02000000000000000000" pitchFamily="2" charset="-78"/>
                </a:rPr>
                <a:t>وسهم لبني هاشم وبني المطلب </a:t>
              </a:r>
            </a:p>
            <a:p>
              <a:pPr algn="ctr"/>
              <a:r>
                <a:rPr lang="ar-SA" sz="3000" dirty="0">
                  <a:ln w="0"/>
                  <a:latin typeface="Sakkal Majalla" panose="02000000000000000000" pitchFamily="2" charset="-78"/>
                  <a:cs typeface="Sakkal Majalla" panose="02000000000000000000" pitchFamily="2" charset="-78"/>
                </a:rPr>
                <a:t>غنيهم و فقيرهم</a:t>
              </a:r>
            </a:p>
          </p:txBody>
        </p:sp>
        <p:cxnSp>
          <p:nvCxnSpPr>
            <p:cNvPr id="29" name="رابط كسهم مستقيم 28"/>
            <p:cNvCxnSpPr/>
            <p:nvPr/>
          </p:nvCxnSpPr>
          <p:spPr>
            <a:xfrm>
              <a:off x="5745707" y="2129050"/>
              <a:ext cx="0" cy="1007735"/>
            </a:xfrm>
            <a:prstGeom prst="straightConnector1">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رابط كسهم مستقيم 30"/>
            <p:cNvCxnSpPr/>
            <p:nvPr/>
          </p:nvCxnSpPr>
          <p:spPr>
            <a:xfrm>
              <a:off x="3984113" y="2129050"/>
              <a:ext cx="0" cy="887105"/>
            </a:xfrm>
            <a:prstGeom prst="straightConnector1">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sp>
          <p:nvSpPr>
            <p:cNvPr id="32" name="مستطيل 31"/>
            <p:cNvSpPr/>
            <p:nvPr/>
          </p:nvSpPr>
          <p:spPr>
            <a:xfrm>
              <a:off x="4587917" y="3169082"/>
              <a:ext cx="2347117" cy="553998"/>
            </a:xfrm>
            <a:prstGeom prst="rect">
              <a:avLst/>
            </a:prstGeom>
          </p:spPr>
          <p:txBody>
            <a:bodyPr wrap="none">
              <a:spAutoFit/>
            </a:bodyPr>
            <a:lstStyle/>
            <a:p>
              <a:r>
                <a:rPr lang="ar-SA" sz="3000" dirty="0">
                  <a:ln w="0"/>
                  <a:latin typeface="Sakkal Majalla" panose="02000000000000000000" pitchFamily="2" charset="-78"/>
                  <a:cs typeface="Sakkal Majalla" panose="02000000000000000000" pitchFamily="2" charset="-78"/>
                </a:rPr>
                <a:t>وسهم لفقراء اليتامى</a:t>
              </a:r>
            </a:p>
          </p:txBody>
        </p:sp>
      </p:grpSp>
    </p:spTree>
    <p:extLst>
      <p:ext uri="{BB962C8B-B14F-4D97-AF65-F5344CB8AC3E}">
        <p14:creationId xmlns:p14="http://schemas.microsoft.com/office/powerpoint/2010/main" val="122030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4" name="مستطيل 3"/>
          <p:cNvSpPr/>
          <p:nvPr/>
        </p:nvSpPr>
        <p:spPr>
          <a:xfrm>
            <a:off x="1720684" y="1532235"/>
            <a:ext cx="9030036" cy="2400657"/>
          </a:xfrm>
          <a:prstGeom prst="rect">
            <a:avLst/>
          </a:prstGeom>
          <a:noFill/>
        </p:spPr>
        <p:txBody>
          <a:bodyPr wrap="none" lIns="91440" tIns="45720" rIns="91440" bIns="45720">
            <a:spAutoFit/>
          </a:bodyPr>
          <a:lstStyle/>
          <a:p>
            <a:r>
              <a:rPr lang="ar-SA" sz="3000" dirty="0">
                <a:ln w="0"/>
                <a:solidFill>
                  <a:schemeClr val="accent6">
                    <a:lumMod val="50000"/>
                  </a:schemeClr>
                </a:solidFill>
                <a:latin typeface="Sakkal Majalla" panose="02000000000000000000" pitchFamily="2" charset="-78"/>
                <a:cs typeface="PT Bold Heading" panose="02010400000000000000" pitchFamily="2" charset="-78"/>
              </a:rPr>
              <a:t>غنائم السرايا: </a:t>
            </a:r>
          </a:p>
          <a:p>
            <a:pPr algn="ctr"/>
            <a:r>
              <a:rPr lang="ar-SA" sz="3000" dirty="0">
                <a:ln w="0"/>
                <a:latin typeface="Sakkal Majalla" panose="02000000000000000000" pitchFamily="2" charset="-78"/>
                <a:cs typeface="Sakkal Majalla" panose="02000000000000000000" pitchFamily="2" charset="-78"/>
              </a:rPr>
              <a:t>يشارك الجيش سراياه التي بعثت منه من دار الحرب فيما غنمت ويشاركونه فيما غنم </a:t>
            </a:r>
          </a:p>
          <a:p>
            <a:pPr algn="ctr"/>
            <a:r>
              <a:rPr lang="ar-SA" sz="3000" dirty="0">
                <a:ln w="0"/>
                <a:latin typeface="Sakkal Majalla" panose="02000000000000000000" pitchFamily="2" charset="-78"/>
                <a:cs typeface="Sakkal Majalla" panose="02000000000000000000" pitchFamily="2" charset="-78"/>
              </a:rPr>
              <a:t>قال ابن المنذر: روينا أن النبي </a:t>
            </a:r>
            <a:r>
              <a:rPr lang="ar-SA" sz="3000" dirty="0">
                <a:ln w="0"/>
                <a:latin typeface="Sakkal Majalla" panose="02000000000000000000" pitchFamily="2" charset="-78"/>
                <a:cs typeface="Sakkal Majalla" panose="02000000000000000000" pitchFamily="2" charset="-78"/>
                <a:sym typeface="AGA Arabesque" panose="05010101010101010101" pitchFamily="2" charset="2"/>
              </a:rPr>
              <a:t> </a:t>
            </a:r>
            <a:r>
              <a:rPr lang="ar-SA" sz="3000" dirty="0">
                <a:ln w="0"/>
                <a:latin typeface="Sakkal Majalla" panose="02000000000000000000" pitchFamily="2" charset="-78"/>
                <a:cs typeface="Sakkal Majalla" panose="02000000000000000000" pitchFamily="2" charset="-78"/>
              </a:rPr>
              <a:t>قال: «وترد سراياهم على قعدهم»</a:t>
            </a:r>
          </a:p>
          <a:p>
            <a:pPr algn="ctr"/>
            <a:r>
              <a:rPr lang="ar-SA" sz="3000" dirty="0">
                <a:ln w="0"/>
                <a:latin typeface="Sakkal Majalla" panose="02000000000000000000" pitchFamily="2" charset="-78"/>
                <a:cs typeface="Sakkal Majalla" panose="02000000000000000000" pitchFamily="2" charset="-78"/>
              </a:rPr>
              <a:t> وإن بعث الإمام من دار الإسلام جيشين أو سريتين انفردت كل بما غنمت.</a:t>
            </a:r>
          </a:p>
          <a:p>
            <a:pPr algn="ctr"/>
            <a:endParaRPr lang="ar-SA" sz="3000" dirty="0">
              <a:ln w="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4145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032"/>
            <a:ext cx="12146071" cy="6884031"/>
          </a:xfrm>
          <a:prstGeom prst="rect">
            <a:avLst/>
          </a:prstGeom>
        </p:spPr>
      </p:pic>
      <p:grpSp>
        <p:nvGrpSpPr>
          <p:cNvPr id="20" name="مجموعة 19"/>
          <p:cNvGrpSpPr/>
          <p:nvPr/>
        </p:nvGrpSpPr>
        <p:grpSpPr>
          <a:xfrm>
            <a:off x="1057505" y="1025165"/>
            <a:ext cx="10081220" cy="4556770"/>
            <a:chOff x="1057505" y="1025165"/>
            <a:chExt cx="10081220" cy="4556770"/>
          </a:xfrm>
        </p:grpSpPr>
        <p:sp>
          <p:nvSpPr>
            <p:cNvPr id="3" name="مستطيل 2"/>
            <p:cNvSpPr/>
            <p:nvPr/>
          </p:nvSpPr>
          <p:spPr>
            <a:xfrm>
              <a:off x="5331203" y="1214525"/>
              <a:ext cx="2097049" cy="553998"/>
            </a:xfrm>
            <a:prstGeom prst="rect">
              <a:avLst/>
            </a:prstGeom>
            <a:noFill/>
          </p:spPr>
          <p:txBody>
            <a:bodyPr wrap="none" lIns="91440" tIns="45720" rIns="91440" bIns="45720">
              <a:spAutoFit/>
            </a:bodyPr>
            <a:lstStyle/>
            <a:p>
              <a:pPr algn="ctr"/>
              <a:r>
                <a:rPr lang="ar-SA" sz="3000" dirty="0">
                  <a:ln w="0"/>
                  <a:solidFill>
                    <a:schemeClr val="accent6">
                      <a:lumMod val="50000"/>
                    </a:schemeClr>
                  </a:solidFill>
                  <a:latin typeface="Sakkal Majalla" panose="02000000000000000000" pitchFamily="2" charset="-78"/>
                  <a:cs typeface="PT Bold Heading" panose="02010400000000000000" pitchFamily="2" charset="-78"/>
                </a:rPr>
                <a:t>غنائم السرايا</a:t>
              </a:r>
            </a:p>
          </p:txBody>
        </p:sp>
        <p:sp>
          <p:nvSpPr>
            <p:cNvPr id="5" name="نصف إطار 4"/>
            <p:cNvSpPr/>
            <p:nvPr/>
          </p:nvSpPr>
          <p:spPr>
            <a:xfrm rot="10800000">
              <a:off x="6649036" y="1161219"/>
              <a:ext cx="805218" cy="712442"/>
            </a:xfrm>
            <a:prstGeom prst="halfFrame">
              <a:avLst>
                <a:gd name="adj1" fmla="val 7428"/>
                <a:gd name="adj2" fmla="val 8382"/>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6" name="نصف إطار 5"/>
            <p:cNvSpPr/>
            <p:nvPr/>
          </p:nvSpPr>
          <p:spPr>
            <a:xfrm>
              <a:off x="5160829" y="1025165"/>
              <a:ext cx="805218" cy="764275"/>
            </a:xfrm>
            <a:prstGeom prst="halfFrame">
              <a:avLst>
                <a:gd name="adj1" fmla="val 7428"/>
                <a:gd name="adj2" fmla="val 8382"/>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7" name="رابط بشكل مرفق 6"/>
            <p:cNvCxnSpPr/>
            <p:nvPr/>
          </p:nvCxnSpPr>
          <p:spPr>
            <a:xfrm>
              <a:off x="6901346" y="1978800"/>
              <a:ext cx="2442950" cy="1064525"/>
            </a:xfrm>
            <a:prstGeom prst="bentConnector3">
              <a:avLst>
                <a:gd name="adj1" fmla="val 100279"/>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رابط بشكل مرفق 7"/>
            <p:cNvCxnSpPr/>
            <p:nvPr/>
          </p:nvCxnSpPr>
          <p:spPr>
            <a:xfrm rot="10800000" flipV="1">
              <a:off x="2824486" y="1978800"/>
              <a:ext cx="6477436" cy="1011220"/>
            </a:xfrm>
            <a:prstGeom prst="bentConnector3">
              <a:avLst>
                <a:gd name="adj1" fmla="val 99935"/>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7580709" y="3056847"/>
              <a:ext cx="3558016" cy="914652"/>
            </a:xfrm>
            <a:prstGeom prst="rect">
              <a:avLst/>
            </a:prstGeom>
            <a:solidFill>
              <a:srgbClr val="83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إن بُعِثت السرايا من دار الحرب :</a:t>
              </a:r>
              <a:endParaRPr lang="ar-SA" sz="2500" dirty="0">
                <a:ln w="0"/>
                <a:solidFill>
                  <a:schemeClr val="tx1"/>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1057505" y="2990021"/>
              <a:ext cx="3612006" cy="914652"/>
            </a:xfrm>
            <a:prstGeom prst="rect">
              <a:avLst/>
            </a:prstGeom>
            <a:solidFill>
              <a:srgbClr val="83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إن بُعِثت السرايا من دار الإسلام :</a:t>
              </a:r>
              <a:endParaRPr lang="ar-SA" sz="2500" dirty="0">
                <a:ln w="0"/>
                <a:solidFill>
                  <a:schemeClr val="tx1"/>
                </a:solidFill>
                <a:latin typeface="Sakkal Majalla" panose="02000000000000000000" pitchFamily="2" charset="-78"/>
                <a:cs typeface="Sakkal Majalla" panose="02000000000000000000" pitchFamily="2" charset="-78"/>
              </a:endParaRPr>
            </a:p>
          </p:txBody>
        </p:sp>
        <p:cxnSp>
          <p:nvCxnSpPr>
            <p:cNvPr id="12" name="رابط كسهم مستقيم 11"/>
            <p:cNvCxnSpPr/>
            <p:nvPr/>
          </p:nvCxnSpPr>
          <p:spPr>
            <a:xfrm>
              <a:off x="9399653" y="3985021"/>
              <a:ext cx="4800" cy="668740"/>
            </a:xfrm>
            <a:prstGeom prst="straightConnector1">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2848545" y="3904673"/>
              <a:ext cx="4800" cy="668740"/>
            </a:xfrm>
            <a:prstGeom prst="straightConnector1">
              <a:avLst/>
            </a:prstGeom>
            <a:ln>
              <a:solidFill>
                <a:srgbClr val="A2988B"/>
              </a:solidFill>
              <a:tailEnd type="triangle"/>
            </a:ln>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7901820" y="4667283"/>
              <a:ext cx="2995683" cy="914652"/>
            </a:xfrm>
            <a:prstGeom prst="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تُشارك الجيش فيما غنمت</a:t>
              </a:r>
              <a:endParaRPr lang="ar-SA" sz="2500" dirty="0">
                <a:ln w="0"/>
                <a:solidFill>
                  <a:schemeClr val="tx1"/>
                </a:solidFill>
                <a:latin typeface="Sakkal Majalla" panose="02000000000000000000" pitchFamily="2" charset="-78"/>
                <a:cs typeface="Sakkal Majalla" panose="02000000000000000000" pitchFamily="2" charset="-78"/>
              </a:endParaRPr>
            </a:p>
          </p:txBody>
        </p:sp>
        <p:sp>
          <p:nvSpPr>
            <p:cNvPr id="19" name="مستطيل 18"/>
            <p:cNvSpPr/>
            <p:nvPr/>
          </p:nvSpPr>
          <p:spPr>
            <a:xfrm>
              <a:off x="1374762" y="4629697"/>
              <a:ext cx="2995683" cy="914652"/>
            </a:xfrm>
            <a:prstGeom prst="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تنفرد السرية بما غنِمت</a:t>
              </a:r>
              <a:endParaRPr lang="ar-SA" sz="2500" dirty="0">
                <a:ln w="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19576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4" name="مستطيل 3"/>
          <p:cNvSpPr/>
          <p:nvPr/>
        </p:nvSpPr>
        <p:spPr>
          <a:xfrm>
            <a:off x="705318" y="1376042"/>
            <a:ext cx="10599440" cy="1508105"/>
          </a:xfrm>
          <a:prstGeom prst="rect">
            <a:avLst/>
          </a:prstGeom>
        </p:spPr>
        <p:txBody>
          <a:bodyPr wrap="none">
            <a:spAutoFit/>
          </a:bodyPr>
          <a:lstStyle/>
          <a:p>
            <a:r>
              <a:rPr lang="ar-SA" sz="3000" dirty="0">
                <a:ln w="0"/>
                <a:latin typeface="Sakkal Majalla" panose="02000000000000000000" pitchFamily="2" charset="-78"/>
                <a:cs typeface="Sakkal Majalla" panose="02000000000000000000" pitchFamily="2" charset="-78"/>
              </a:rPr>
              <a:t>هو من كتم ما غنمه أو بعضه لا يحرم سهمه ويحرق وجوبا رحله كله ما لم يخرج عن ملكه إلا السلاح </a:t>
            </a:r>
          </a:p>
          <a:p>
            <a:r>
              <a:rPr lang="ar-SA" sz="3000" dirty="0">
                <a:ln w="0"/>
                <a:latin typeface="Sakkal Majalla" panose="02000000000000000000" pitchFamily="2" charset="-78"/>
                <a:cs typeface="Sakkal Majalla" panose="02000000000000000000" pitchFamily="2" charset="-78"/>
              </a:rPr>
              <a:t>والمصحف وما فيه روح وآلته ونفقته وكتب علم وثيابه التي عليه وما لا تأكله النار فله.</a:t>
            </a:r>
          </a:p>
          <a:p>
            <a:endParaRPr lang="ar-SA" sz="3000" dirty="0">
              <a:ln w="0"/>
              <a:latin typeface="Sakkal Majalla" panose="02000000000000000000" pitchFamily="2" charset="-78"/>
              <a:cs typeface="Sakkal Majalla" panose="02000000000000000000" pitchFamily="2" charset="-78"/>
            </a:endParaRPr>
          </a:p>
        </p:txBody>
      </p:sp>
      <p:sp>
        <p:nvSpPr>
          <p:cNvPr id="34" name="مستطيل 33"/>
          <p:cNvSpPr/>
          <p:nvPr/>
        </p:nvSpPr>
        <p:spPr>
          <a:xfrm>
            <a:off x="3510395" y="3462300"/>
            <a:ext cx="6225436" cy="977354"/>
          </a:xfrm>
          <a:prstGeom prst="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chemeClr val="tx1"/>
                </a:solidFill>
              </a:rPr>
              <a:t>          </a:t>
            </a:r>
          </a:p>
          <a:p>
            <a:r>
              <a:rPr lang="ar-SA" sz="3000" dirty="0">
                <a:ln w="0"/>
                <a:solidFill>
                  <a:schemeClr val="tx1"/>
                </a:solidFill>
                <a:latin typeface="Sakkal Majalla" panose="02000000000000000000" pitchFamily="2" charset="-78"/>
                <a:cs typeface="PT Bold Heading" panose="02010400000000000000" pitchFamily="2" charset="-78"/>
              </a:rPr>
              <a:t>               {</a:t>
            </a:r>
            <a:r>
              <a:rPr lang="ar-SA" sz="3200" dirty="0">
                <a:ln w="0"/>
                <a:solidFill>
                  <a:schemeClr val="tx1"/>
                </a:solidFill>
                <a:latin typeface="Sakkal Majalla" panose="02000000000000000000" pitchFamily="2" charset="-78"/>
                <a:cs typeface="PT Bold Heading" panose="02010400000000000000" pitchFamily="2" charset="-78"/>
              </a:rPr>
              <a:t>هل انقطع الجهاد؟</a:t>
            </a:r>
            <a:r>
              <a:rPr lang="ar-SA" sz="3000" dirty="0">
                <a:ln w="0"/>
                <a:solidFill>
                  <a:schemeClr val="tx1"/>
                </a:solidFill>
                <a:latin typeface="Sakkal Majalla" panose="02000000000000000000" pitchFamily="2" charset="-78"/>
                <a:cs typeface="PT Bold Heading" panose="02010400000000000000" pitchFamily="2" charset="-78"/>
              </a:rPr>
              <a:t>}</a:t>
            </a:r>
          </a:p>
          <a:p>
            <a:pPr algn="ctr"/>
            <a:endParaRPr lang="ar-SA" sz="3000" dirty="0">
              <a:latin typeface="Sakkal Majalla" panose="02000000000000000000" pitchFamily="2" charset="-78"/>
              <a:cs typeface="Sakkal Majalla" panose="02000000000000000000" pitchFamily="2" charset="-78"/>
            </a:endParaRPr>
          </a:p>
        </p:txBody>
      </p:sp>
      <p:sp>
        <p:nvSpPr>
          <p:cNvPr id="36" name="مستطيل 35"/>
          <p:cNvSpPr/>
          <p:nvPr/>
        </p:nvSpPr>
        <p:spPr>
          <a:xfrm>
            <a:off x="4862907" y="4888779"/>
            <a:ext cx="4472699" cy="553998"/>
          </a:xfrm>
          <a:prstGeom prst="rect">
            <a:avLst/>
          </a:prstGeom>
        </p:spPr>
        <p:txBody>
          <a:bodyPr wrap="none">
            <a:spAutoFit/>
          </a:bodyPr>
          <a:lstStyle/>
          <a:p>
            <a:r>
              <a:rPr lang="ar-SA" sz="3000" dirty="0">
                <a:ln w="0"/>
                <a:latin typeface="Adobe Gothic Std B" panose="020B0800000000000000" pitchFamily="34" charset="-128"/>
                <a:ea typeface="Adobe Gothic Std B" panose="020B0800000000000000" pitchFamily="34" charset="-128"/>
                <a:cs typeface="Sakkal Majalla" panose="02000000000000000000" pitchFamily="2" charset="-78"/>
              </a:rPr>
              <a:t>·</a:t>
            </a:r>
            <a:r>
              <a:rPr lang="ar-SA" sz="3000" dirty="0">
                <a:ln w="0"/>
                <a:latin typeface="Sakkal Majalla" panose="02000000000000000000" pitchFamily="2" charset="-78"/>
                <a:cs typeface="Sakkal Majalla" panose="02000000000000000000" pitchFamily="2" charset="-78"/>
              </a:rPr>
              <a:t>لم ولن ينقطع الجهاد إلى قيام الساعة</a:t>
            </a:r>
          </a:p>
        </p:txBody>
      </p:sp>
      <p:sp>
        <p:nvSpPr>
          <p:cNvPr id="5" name="مستطيل 4"/>
          <p:cNvSpPr/>
          <p:nvPr/>
        </p:nvSpPr>
        <p:spPr>
          <a:xfrm>
            <a:off x="7831028" y="736337"/>
            <a:ext cx="3009157" cy="584775"/>
          </a:xfrm>
          <a:prstGeom prst="rect">
            <a:avLst/>
          </a:prstGeom>
        </p:spPr>
        <p:txBody>
          <a:bodyPr wrap="none">
            <a:spAutoFit/>
          </a:bodyPr>
          <a:lstStyle/>
          <a:p>
            <a:pPr algn="ctr"/>
            <a:r>
              <a:rPr lang="ar-SA" sz="3200" dirty="0">
                <a:ln w="0"/>
                <a:solidFill>
                  <a:schemeClr val="accent6">
                    <a:lumMod val="50000"/>
                  </a:schemeClr>
                </a:solidFill>
                <a:latin typeface="Sakkal Majalla" panose="02000000000000000000" pitchFamily="2" charset="-78"/>
                <a:cs typeface="PT Bold Heading" panose="02010400000000000000" pitchFamily="2" charset="-78"/>
              </a:rPr>
              <a:t>الغال من الغنيمة:</a:t>
            </a:r>
          </a:p>
        </p:txBody>
      </p:sp>
    </p:spTree>
    <p:extLst>
      <p:ext uri="{BB962C8B-B14F-4D97-AF65-F5344CB8AC3E}">
        <p14:creationId xmlns:p14="http://schemas.microsoft.com/office/powerpoint/2010/main" val="386258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grpSp>
        <p:nvGrpSpPr>
          <p:cNvPr id="3" name="مجموعة 2"/>
          <p:cNvGrpSpPr/>
          <p:nvPr/>
        </p:nvGrpSpPr>
        <p:grpSpPr>
          <a:xfrm>
            <a:off x="2093790" y="481042"/>
            <a:ext cx="8619703" cy="2849013"/>
            <a:chOff x="2532671" y="844815"/>
            <a:chExt cx="8619703" cy="1478706"/>
          </a:xfrm>
        </p:grpSpPr>
        <p:sp>
          <p:nvSpPr>
            <p:cNvPr id="4" name="نصف إطار 3"/>
            <p:cNvSpPr/>
            <p:nvPr/>
          </p:nvSpPr>
          <p:spPr>
            <a:xfrm rot="10800000">
              <a:off x="8352735" y="844815"/>
              <a:ext cx="1103193" cy="1075898"/>
            </a:xfrm>
            <a:prstGeom prst="halfFrame">
              <a:avLst>
                <a:gd name="adj1" fmla="val 6784"/>
                <a:gd name="adj2" fmla="val 5899"/>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نصف إطار 4"/>
            <p:cNvSpPr/>
            <p:nvPr/>
          </p:nvSpPr>
          <p:spPr>
            <a:xfrm>
              <a:off x="4261865" y="844815"/>
              <a:ext cx="1103193" cy="1075898"/>
            </a:xfrm>
            <a:prstGeom prst="halfFrame">
              <a:avLst>
                <a:gd name="adj1" fmla="val 6784"/>
                <a:gd name="adj2" fmla="val 5899"/>
              </a:avLst>
            </a:prstGeom>
            <a:solidFill>
              <a:srgbClr val="A2988B"/>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6" name="مستطيل 5"/>
            <p:cNvSpPr/>
            <p:nvPr/>
          </p:nvSpPr>
          <p:spPr>
            <a:xfrm>
              <a:off x="4275153" y="964615"/>
              <a:ext cx="5134739" cy="766769"/>
            </a:xfrm>
            <a:prstGeom prst="rect">
              <a:avLst/>
            </a:prstGeom>
            <a:noFill/>
          </p:spPr>
          <p:txBody>
            <a:bodyPr wrap="none" lIns="91440" tIns="45720" rIns="91440" bIns="45720">
              <a:spAutoFit/>
            </a:bodyPr>
            <a:lstStyle/>
            <a:p>
              <a:pPr algn="ctr"/>
              <a:r>
                <a:rPr lang="ar-SA" sz="3000" dirty="0">
                  <a:ln w="0"/>
                  <a:solidFill>
                    <a:schemeClr val="accent6">
                      <a:lumMod val="50000"/>
                    </a:schemeClr>
                  </a:solidFill>
                  <a:latin typeface="Sakkal Majalla" panose="02000000000000000000" pitchFamily="2" charset="-78"/>
                  <a:cs typeface="PT Bold Heading" panose="02010400000000000000" pitchFamily="2" charset="-78"/>
                </a:rPr>
                <a:t>إن غنم المسلمون أرضاً </a:t>
              </a:r>
            </a:p>
            <a:p>
              <a:pPr algn="ctr"/>
              <a:r>
                <a:rPr lang="ar-SA" sz="3000" dirty="0">
                  <a:ln w="0"/>
                  <a:latin typeface="Sakkal Majalla" panose="02000000000000000000" pitchFamily="2" charset="-78"/>
                  <a:cs typeface="Sakkal Majalla" panose="02000000000000000000" pitchFamily="2" charset="-78"/>
                </a:rPr>
                <a:t>(فتحوها عنوةً أو ما جلوا عنها خوفاً منا </a:t>
              </a:r>
            </a:p>
            <a:p>
              <a:pPr algn="ctr"/>
              <a:r>
                <a:rPr lang="ar-SA" sz="3000" dirty="0">
                  <a:ln w="0"/>
                  <a:latin typeface="Sakkal Majalla" panose="02000000000000000000" pitchFamily="2" charset="-78"/>
                  <a:cs typeface="Sakkal Majalla" panose="02000000000000000000" pitchFamily="2" charset="-78"/>
                </a:rPr>
                <a:t>أو صالحناهم على أنها لنا ونقرها معهم بالخراج)</a:t>
              </a:r>
            </a:p>
          </p:txBody>
        </p:sp>
        <p:cxnSp>
          <p:nvCxnSpPr>
            <p:cNvPr id="7" name="رابط بشكل مرفق 6"/>
            <p:cNvCxnSpPr/>
            <p:nvPr/>
          </p:nvCxnSpPr>
          <p:spPr>
            <a:xfrm>
              <a:off x="8693026" y="2052682"/>
              <a:ext cx="2459348" cy="270839"/>
            </a:xfrm>
            <a:prstGeom prst="bentConnector3">
              <a:avLst>
                <a:gd name="adj1" fmla="val 100499"/>
              </a:avLst>
            </a:prstGeom>
            <a:ln>
              <a:solidFill>
                <a:srgbClr val="D48E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رابط بشكل مرفق 7"/>
            <p:cNvCxnSpPr/>
            <p:nvPr/>
          </p:nvCxnSpPr>
          <p:spPr>
            <a:xfrm rot="10800000" flipV="1">
              <a:off x="2532671" y="2052682"/>
              <a:ext cx="6678972" cy="270838"/>
            </a:xfrm>
            <a:prstGeom prst="bentConnector3">
              <a:avLst>
                <a:gd name="adj1" fmla="val 100063"/>
              </a:avLst>
            </a:prstGeom>
            <a:ln>
              <a:solidFill>
                <a:srgbClr val="D48E8B"/>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مستطيل 17"/>
          <p:cNvSpPr/>
          <p:nvPr/>
        </p:nvSpPr>
        <p:spPr>
          <a:xfrm>
            <a:off x="5780435" y="2303068"/>
            <a:ext cx="1776448" cy="553998"/>
          </a:xfrm>
          <a:prstGeom prst="rect">
            <a:avLst/>
          </a:prstGeom>
        </p:spPr>
        <p:txBody>
          <a:bodyPr wrap="none">
            <a:spAutoFit/>
          </a:bodyPr>
          <a:lstStyle/>
          <a:p>
            <a:r>
              <a:rPr lang="ar-SA" sz="3000" dirty="0">
                <a:ln w="0"/>
                <a:latin typeface="Sakkal Majalla" panose="02000000000000000000" pitchFamily="2" charset="-78"/>
                <a:cs typeface="Sakkal Majalla" panose="02000000000000000000" pitchFamily="2" charset="-78"/>
              </a:rPr>
              <a:t>خُيّر الامام بين :</a:t>
            </a:r>
          </a:p>
        </p:txBody>
      </p:sp>
      <p:sp>
        <p:nvSpPr>
          <p:cNvPr id="19" name="مستطيل 18"/>
          <p:cNvSpPr/>
          <p:nvPr/>
        </p:nvSpPr>
        <p:spPr>
          <a:xfrm>
            <a:off x="9192053" y="3367345"/>
            <a:ext cx="2291012" cy="553998"/>
          </a:xfrm>
          <a:prstGeom prst="rect">
            <a:avLst/>
          </a:prstGeom>
        </p:spPr>
        <p:txBody>
          <a:bodyPr wrap="none">
            <a:spAutoFit/>
          </a:bodyPr>
          <a:lstStyle/>
          <a:p>
            <a:r>
              <a:rPr lang="ar-SA" sz="3000" dirty="0">
                <a:ln w="0"/>
                <a:latin typeface="Sakkal Majalla" panose="02000000000000000000" pitchFamily="2" charset="-78"/>
                <a:cs typeface="Sakkal Majalla" panose="02000000000000000000" pitchFamily="2" charset="-78"/>
              </a:rPr>
              <a:t>قسمتها بين الغانمين</a:t>
            </a:r>
          </a:p>
        </p:txBody>
      </p:sp>
      <p:sp>
        <p:nvSpPr>
          <p:cNvPr id="20" name="مستطيل 19"/>
          <p:cNvSpPr/>
          <p:nvPr/>
        </p:nvSpPr>
        <p:spPr>
          <a:xfrm>
            <a:off x="190205" y="3380795"/>
            <a:ext cx="4291559" cy="553998"/>
          </a:xfrm>
          <a:prstGeom prst="rect">
            <a:avLst/>
          </a:prstGeom>
        </p:spPr>
        <p:txBody>
          <a:bodyPr wrap="none">
            <a:spAutoFit/>
          </a:bodyPr>
          <a:lstStyle/>
          <a:p>
            <a:r>
              <a:rPr lang="ar-SA" sz="3000" dirty="0">
                <a:ln w="0"/>
                <a:latin typeface="Sakkal Majalla" panose="02000000000000000000" pitchFamily="2" charset="-78"/>
                <a:cs typeface="Sakkal Majalla" panose="02000000000000000000" pitchFamily="2" charset="-78"/>
              </a:rPr>
              <a:t>وقفها على المسلمين بأحد ألفاظ الوقف</a:t>
            </a:r>
          </a:p>
        </p:txBody>
      </p:sp>
      <p:cxnSp>
        <p:nvCxnSpPr>
          <p:cNvPr id="22" name="رابط كسهم مستقيم 21"/>
          <p:cNvCxnSpPr/>
          <p:nvPr/>
        </p:nvCxnSpPr>
        <p:spPr>
          <a:xfrm flipH="1">
            <a:off x="9483819" y="3835144"/>
            <a:ext cx="1065045" cy="982713"/>
          </a:xfrm>
          <a:prstGeom prst="straightConnector1">
            <a:avLst/>
          </a:prstGeom>
          <a:ln>
            <a:solidFill>
              <a:srgbClr val="838C95"/>
            </a:solidFill>
            <a:tailEnd type="triangle"/>
          </a:ln>
        </p:spPr>
        <p:style>
          <a:lnRef idx="1">
            <a:schemeClr val="accent2"/>
          </a:lnRef>
          <a:fillRef idx="0">
            <a:schemeClr val="accent2"/>
          </a:fillRef>
          <a:effectRef idx="0">
            <a:schemeClr val="accent2"/>
          </a:effectRef>
          <a:fontRef idx="minor">
            <a:schemeClr val="tx1"/>
          </a:fontRef>
        </p:style>
      </p:cxnSp>
      <p:cxnSp>
        <p:nvCxnSpPr>
          <p:cNvPr id="24" name="رابط كسهم مستقيم 23"/>
          <p:cNvCxnSpPr>
            <a:stCxn id="20" idx="2"/>
          </p:cNvCxnSpPr>
          <p:nvPr/>
        </p:nvCxnSpPr>
        <p:spPr>
          <a:xfrm>
            <a:off x="2335985" y="3934793"/>
            <a:ext cx="1226081" cy="896513"/>
          </a:xfrm>
          <a:prstGeom prst="straightConnector1">
            <a:avLst/>
          </a:prstGeom>
          <a:ln>
            <a:solidFill>
              <a:srgbClr val="838C95"/>
            </a:solidFill>
            <a:tailEnd type="triangle"/>
          </a:ln>
        </p:spPr>
        <p:style>
          <a:lnRef idx="1">
            <a:schemeClr val="accent2"/>
          </a:lnRef>
          <a:fillRef idx="0">
            <a:schemeClr val="accent2"/>
          </a:fillRef>
          <a:effectRef idx="0">
            <a:schemeClr val="accent2"/>
          </a:effectRef>
          <a:fontRef idx="minor">
            <a:schemeClr val="tx1"/>
          </a:fontRef>
        </p:style>
      </p:cxnSp>
      <p:sp>
        <p:nvSpPr>
          <p:cNvPr id="25" name="مستطيل 24"/>
          <p:cNvSpPr/>
          <p:nvPr/>
        </p:nvSpPr>
        <p:spPr>
          <a:xfrm>
            <a:off x="3006654" y="4867043"/>
            <a:ext cx="6793911" cy="1015663"/>
          </a:xfrm>
          <a:prstGeom prst="rect">
            <a:avLst/>
          </a:prstGeom>
        </p:spPr>
        <p:txBody>
          <a:bodyPr wrap="none">
            <a:spAutoFit/>
          </a:bodyPr>
          <a:lstStyle/>
          <a:p>
            <a:r>
              <a:rPr lang="ar-SA" sz="3000" dirty="0">
                <a:ln w="0"/>
                <a:latin typeface="Sakkal Majalla" panose="02000000000000000000" pitchFamily="2" charset="-78"/>
                <a:cs typeface="Sakkal Majalla" panose="02000000000000000000" pitchFamily="2" charset="-78"/>
              </a:rPr>
              <a:t>وفي كليهما يضرب عليها الإمام خراجاً مستمراً يؤخذ ممن هي بيده</a:t>
            </a:r>
          </a:p>
          <a:p>
            <a:pPr algn="ctr"/>
            <a:r>
              <a:rPr lang="ar-SA" sz="3000" dirty="0">
                <a:ln w="0"/>
                <a:latin typeface="Sakkal Majalla" panose="02000000000000000000" pitchFamily="2" charset="-78"/>
                <a:cs typeface="Sakkal Majalla" panose="02000000000000000000" pitchFamily="2" charset="-78"/>
              </a:rPr>
              <a:t>من ذمي أو مسلم وتكون أجرة لها في كل عام</a:t>
            </a:r>
          </a:p>
        </p:txBody>
      </p:sp>
    </p:spTree>
    <p:extLst>
      <p:ext uri="{BB962C8B-B14F-4D97-AF65-F5344CB8AC3E}">
        <p14:creationId xmlns:p14="http://schemas.microsoft.com/office/powerpoint/2010/main" val="34316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2" name="مستطيل 1"/>
          <p:cNvSpPr/>
          <p:nvPr/>
        </p:nvSpPr>
        <p:spPr>
          <a:xfrm flipV="1">
            <a:off x="2528474" y="1186315"/>
            <a:ext cx="8185736" cy="45719"/>
          </a:xfrm>
          <a:prstGeom prst="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ln w="0"/>
                <a:solidFill>
                  <a:schemeClr val="tx1"/>
                </a:solidFill>
                <a:effectLst>
                  <a:outerShdw blurRad="38100" dist="19050" dir="2700000" algn="tl" rotWithShape="0">
                    <a:schemeClr val="dk1">
                      <a:alpha val="40000"/>
                    </a:schemeClr>
                  </a:outerShdw>
                </a:effectLst>
              </a:rPr>
              <a:t>          </a:t>
            </a:r>
          </a:p>
          <a:p>
            <a:r>
              <a:rPr lang="ar-SA" sz="30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PT Bold Heading" panose="02010400000000000000" pitchFamily="2" charset="-78"/>
              </a:rPr>
              <a:t>      </a:t>
            </a:r>
            <a:endParaRPr lang="ar-SA" sz="30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4" name="مستطيل 3"/>
          <p:cNvSpPr/>
          <p:nvPr/>
        </p:nvSpPr>
        <p:spPr>
          <a:xfrm>
            <a:off x="2956717" y="932176"/>
            <a:ext cx="7329251" cy="553998"/>
          </a:xfrm>
          <a:prstGeom prst="rect">
            <a:avLst/>
          </a:prstGeom>
          <a:noFill/>
        </p:spPr>
        <p:txBody>
          <a:bodyPr wrap="none" lIns="91440" tIns="45720" rIns="91440" bIns="45720">
            <a:spAutoFit/>
          </a:bodyPr>
          <a:lstStyle/>
          <a:p>
            <a:r>
              <a:rPr lang="ar-SA" sz="3000" dirty="0">
                <a:ln w="0"/>
                <a:solidFill>
                  <a:schemeClr val="accent6">
                    <a:lumMod val="50000"/>
                  </a:schemeClr>
                </a:solidFill>
                <a:latin typeface="Sakkal Majalla" panose="02000000000000000000" pitchFamily="2" charset="-78"/>
                <a:cs typeface="PT Bold Heading" panose="02010400000000000000" pitchFamily="2" charset="-78"/>
              </a:rPr>
              <a:t>المرجع في مقدار الخراج والجزية يرجع لاجتهاد الإمام</a:t>
            </a:r>
            <a:endParaRPr lang="ar-SA" sz="300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6" name="مستطيل مستدير الزوايا 5"/>
          <p:cNvSpPr/>
          <p:nvPr/>
        </p:nvSpPr>
        <p:spPr>
          <a:xfrm>
            <a:off x="9323442" y="1824753"/>
            <a:ext cx="2334126" cy="998622"/>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من عجز عن عمارة أرضه الخراجية</a:t>
            </a:r>
          </a:p>
        </p:txBody>
      </p:sp>
      <p:cxnSp>
        <p:nvCxnSpPr>
          <p:cNvPr id="8" name="رابط كسهم مستقيم 7"/>
          <p:cNvCxnSpPr/>
          <p:nvPr/>
        </p:nvCxnSpPr>
        <p:spPr>
          <a:xfrm flipH="1" flipV="1">
            <a:off x="8373979" y="2324064"/>
            <a:ext cx="949464" cy="12034"/>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3016591" y="1818463"/>
            <a:ext cx="5476178" cy="1477328"/>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أجبر على إجارتها أو رفع يده عنها بأن يأجرها أو غيره</a:t>
            </a:r>
          </a:p>
          <a:p>
            <a:pPr algn="ctr"/>
            <a:r>
              <a:rPr lang="ar-SA" sz="3000" dirty="0">
                <a:ln w="0"/>
                <a:latin typeface="Sakkal Majalla" panose="02000000000000000000" pitchFamily="2" charset="-78"/>
                <a:cs typeface="Sakkal Majalla" panose="02000000000000000000" pitchFamily="2" charset="-78"/>
              </a:rPr>
              <a:t>لأنها للمسلمين ولا يجوز تعطيلها عليهم </a:t>
            </a:r>
          </a:p>
          <a:p>
            <a:pPr algn="ctr"/>
            <a:r>
              <a:rPr lang="ar-SA" sz="3000" dirty="0">
                <a:ln w="0"/>
                <a:latin typeface="Sakkal Majalla" panose="02000000000000000000" pitchFamily="2" charset="-78"/>
                <a:cs typeface="Sakkal Majalla" panose="02000000000000000000" pitchFamily="2" charset="-78"/>
              </a:rPr>
              <a:t>وهي أرضٌ يجري فيها الميراث .</a:t>
            </a:r>
          </a:p>
        </p:txBody>
      </p:sp>
      <p:sp>
        <p:nvSpPr>
          <p:cNvPr id="13" name="مستطيل مستدير الزوايا 12"/>
          <p:cNvSpPr/>
          <p:nvPr/>
        </p:nvSpPr>
        <p:spPr>
          <a:xfrm>
            <a:off x="6252414" y="3777051"/>
            <a:ext cx="1949116" cy="950495"/>
          </a:xfrm>
          <a:prstGeom prst="round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الفيء</a:t>
            </a:r>
          </a:p>
        </p:txBody>
      </p:sp>
      <p:cxnSp>
        <p:nvCxnSpPr>
          <p:cNvPr id="15" name="رابط كسهم مستقيم 14"/>
          <p:cNvCxnSpPr/>
          <p:nvPr/>
        </p:nvCxnSpPr>
        <p:spPr>
          <a:xfrm>
            <a:off x="8165432" y="4233395"/>
            <a:ext cx="557463" cy="0"/>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8404143" y="3695666"/>
            <a:ext cx="3353803" cy="1015663"/>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ما أُخِذ بغير قتال من المشركين</a:t>
            </a:r>
          </a:p>
          <a:p>
            <a:pPr algn="ctr"/>
            <a:r>
              <a:rPr lang="ar-SA" sz="3000" dirty="0">
                <a:ln w="0"/>
                <a:latin typeface="Sakkal Majalla" panose="02000000000000000000" pitchFamily="2" charset="-78"/>
                <a:cs typeface="Sakkal Majalla" panose="02000000000000000000" pitchFamily="2" charset="-78"/>
              </a:rPr>
              <a:t>كجزية من كافر وخراج</a:t>
            </a:r>
          </a:p>
        </p:txBody>
      </p:sp>
      <p:cxnSp>
        <p:nvCxnSpPr>
          <p:cNvPr id="20" name="رابط كسهم مستقيم 19"/>
          <p:cNvCxnSpPr/>
          <p:nvPr/>
        </p:nvCxnSpPr>
        <p:spPr>
          <a:xfrm>
            <a:off x="7214937" y="4679424"/>
            <a:ext cx="0" cy="373840"/>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
        <p:nvSpPr>
          <p:cNvPr id="21" name="مستطيل 20"/>
          <p:cNvSpPr/>
          <p:nvPr/>
        </p:nvSpPr>
        <p:spPr>
          <a:xfrm>
            <a:off x="3123036" y="4996712"/>
            <a:ext cx="7943200" cy="1477328"/>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وكذا عُشر تجارة حربي أو نصف العُشر من تجارة الذمي</a:t>
            </a:r>
          </a:p>
          <a:p>
            <a:pPr algn="ctr"/>
            <a:r>
              <a:rPr lang="ar-SA" sz="3000" dirty="0">
                <a:ln w="0"/>
                <a:latin typeface="Sakkal Majalla" panose="02000000000000000000" pitchFamily="2" charset="-78"/>
                <a:cs typeface="Sakkal Majalla" panose="02000000000000000000" pitchFamily="2" charset="-78"/>
              </a:rPr>
              <a:t>أو ما تركه الكفار فزعاً منا أو تخلف ميت لا وارث له وخمس خمس الغنيمة</a:t>
            </a:r>
          </a:p>
          <a:p>
            <a:pPr algn="ctr"/>
            <a:r>
              <a:rPr lang="ar-SA" sz="3000" dirty="0">
                <a:ln w="0"/>
                <a:latin typeface="Sakkal Majalla" panose="02000000000000000000" pitchFamily="2" charset="-78"/>
                <a:cs typeface="Sakkal Majalla" panose="02000000000000000000" pitchFamily="2" charset="-78"/>
              </a:rPr>
              <a:t>جميعها تدخل في الفيء</a:t>
            </a:r>
          </a:p>
        </p:txBody>
      </p:sp>
      <p:cxnSp>
        <p:nvCxnSpPr>
          <p:cNvPr id="23" name="رابط كسهم مستقيم 22"/>
          <p:cNvCxnSpPr/>
          <p:nvPr/>
        </p:nvCxnSpPr>
        <p:spPr>
          <a:xfrm flipH="1" flipV="1">
            <a:off x="5799225" y="4275683"/>
            <a:ext cx="453189" cy="1"/>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
        <p:nvSpPr>
          <p:cNvPr id="25" name="مستطيل 24"/>
          <p:cNvSpPr/>
          <p:nvPr/>
        </p:nvSpPr>
        <p:spPr>
          <a:xfrm>
            <a:off x="777925" y="3791914"/>
            <a:ext cx="5147564" cy="1015663"/>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سُمي بالفيء لأنه رجع من المشركين للمسلمين</a:t>
            </a:r>
          </a:p>
          <a:p>
            <a:pPr algn="ctr"/>
            <a:r>
              <a:rPr lang="ar-SA" sz="3000" dirty="0">
                <a:ln w="0"/>
                <a:latin typeface="Sakkal Majalla" panose="02000000000000000000" pitchFamily="2" charset="-78"/>
                <a:cs typeface="Sakkal Majalla" panose="02000000000000000000" pitchFamily="2" charset="-78"/>
              </a:rPr>
              <a:t>ويصرف في مصالح المسلمين يُبدأ </a:t>
            </a:r>
            <a:r>
              <a:rPr lang="ar-SA" sz="3000" dirty="0" err="1">
                <a:ln w="0"/>
                <a:latin typeface="Sakkal Majalla" panose="02000000000000000000" pitchFamily="2" charset="-78"/>
                <a:cs typeface="Sakkal Majalla" panose="02000000000000000000" pitchFamily="2" charset="-78"/>
              </a:rPr>
              <a:t>باللأهم</a:t>
            </a:r>
            <a:r>
              <a:rPr lang="ar-SA" sz="3000" dirty="0">
                <a:ln w="0"/>
                <a:latin typeface="Sakkal Majalla" panose="02000000000000000000" pitchFamily="2" charset="-78"/>
                <a:cs typeface="Sakkal Majalla" panose="02000000000000000000" pitchFamily="2" charset="-78"/>
              </a:rPr>
              <a:t> فالأهم</a:t>
            </a:r>
          </a:p>
        </p:txBody>
      </p:sp>
    </p:spTree>
    <p:extLst>
      <p:ext uri="{BB962C8B-B14F-4D97-AF65-F5344CB8AC3E}">
        <p14:creationId xmlns:p14="http://schemas.microsoft.com/office/powerpoint/2010/main" val="224232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11" grpId="0"/>
      <p:bldP spid="13" grpId="0" animBg="1"/>
      <p:bldP spid="18" grpId="0"/>
      <p:bldP spid="2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مستطيل 2"/>
          <p:cNvSpPr/>
          <p:nvPr/>
        </p:nvSpPr>
        <p:spPr>
          <a:xfrm>
            <a:off x="994903" y="5397714"/>
            <a:ext cx="3320141" cy="553998"/>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-فصل فيمن يصح منه الأمان-</a:t>
            </a:r>
          </a:p>
        </p:txBody>
      </p:sp>
    </p:spTree>
    <p:extLst>
      <p:ext uri="{BB962C8B-B14F-4D97-AF65-F5344CB8AC3E}">
        <p14:creationId xmlns:p14="http://schemas.microsoft.com/office/powerpoint/2010/main" val="161018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062"/>
            <a:ext cx="12192000" cy="6910062"/>
          </a:xfrm>
          <a:prstGeom prst="rect">
            <a:avLst/>
          </a:prstGeom>
        </p:spPr>
      </p:pic>
      <p:sp>
        <p:nvSpPr>
          <p:cNvPr id="3" name="مستطيل 2">
            <a:hlinkClick r:id="rId4" action="ppaction://hlinksldjump"/>
          </p:cNvPr>
          <p:cNvSpPr/>
          <p:nvPr/>
        </p:nvSpPr>
        <p:spPr>
          <a:xfrm>
            <a:off x="9715831" y="1896980"/>
            <a:ext cx="1648326"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تعريف الجهاد</a:t>
            </a:r>
          </a:p>
        </p:txBody>
      </p:sp>
      <p:sp>
        <p:nvSpPr>
          <p:cNvPr id="6" name="مستطيل 5">
            <a:hlinkClick r:id="rId5" action="ppaction://hlinksldjump"/>
          </p:cNvPr>
          <p:cNvSpPr/>
          <p:nvPr/>
        </p:nvSpPr>
        <p:spPr>
          <a:xfrm>
            <a:off x="1549061" y="1916364"/>
            <a:ext cx="1874925"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الاذن في الجهاد</a:t>
            </a:r>
          </a:p>
        </p:txBody>
      </p:sp>
      <p:sp>
        <p:nvSpPr>
          <p:cNvPr id="7" name="مستطيل 6">
            <a:hlinkClick r:id="rId6" action="ppaction://hlinksldjump"/>
          </p:cNvPr>
          <p:cNvSpPr/>
          <p:nvPr/>
        </p:nvSpPr>
        <p:spPr>
          <a:xfrm>
            <a:off x="5589002" y="1916364"/>
            <a:ext cx="1896979"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متى يجب الجهاد</a:t>
            </a:r>
          </a:p>
        </p:txBody>
      </p:sp>
      <p:sp>
        <p:nvSpPr>
          <p:cNvPr id="8" name="مستطيل 7">
            <a:hlinkClick r:id="rId7" action="ppaction://hlinksldjump"/>
          </p:cNvPr>
          <p:cNvSpPr/>
          <p:nvPr/>
        </p:nvSpPr>
        <p:spPr>
          <a:xfrm>
            <a:off x="7803648" y="1916364"/>
            <a:ext cx="1648326"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نوعا الجهاد</a:t>
            </a:r>
          </a:p>
        </p:txBody>
      </p:sp>
      <p:sp>
        <p:nvSpPr>
          <p:cNvPr id="10" name="مستطيل 9">
            <a:hlinkClick r:id="rId5" action="ppaction://hlinksldjump"/>
          </p:cNvPr>
          <p:cNvSpPr/>
          <p:nvPr/>
        </p:nvSpPr>
        <p:spPr>
          <a:xfrm>
            <a:off x="3682331" y="1916364"/>
            <a:ext cx="1648326"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الرباط</a:t>
            </a:r>
          </a:p>
        </p:txBody>
      </p:sp>
      <p:sp>
        <p:nvSpPr>
          <p:cNvPr id="11" name="مستطيل 10">
            <a:hlinkClick r:id="rId8" action="ppaction://hlinksldjump"/>
          </p:cNvPr>
          <p:cNvSpPr/>
          <p:nvPr/>
        </p:nvSpPr>
        <p:spPr>
          <a:xfrm>
            <a:off x="6908800" y="2894264"/>
            <a:ext cx="2319749" cy="782052"/>
          </a:xfrm>
          <a:prstGeom prst="rect">
            <a:avLst/>
          </a:prstGeom>
          <a:noFill/>
          <a:ln>
            <a:solidFill>
              <a:srgbClr val="838C95"/>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ما يجب على الجيش</a:t>
            </a:r>
          </a:p>
        </p:txBody>
      </p:sp>
      <p:sp>
        <p:nvSpPr>
          <p:cNvPr id="12" name="مستطيل 11"/>
          <p:cNvSpPr/>
          <p:nvPr/>
        </p:nvSpPr>
        <p:spPr>
          <a:xfrm>
            <a:off x="9410700" y="2894264"/>
            <a:ext cx="2120567" cy="782052"/>
          </a:xfrm>
          <a:prstGeom prst="rect">
            <a:avLst/>
          </a:prstGeom>
          <a:noFill/>
          <a:ln>
            <a:solidFill>
              <a:srgbClr val="838C95"/>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ما يجب على الإمام</a:t>
            </a:r>
          </a:p>
        </p:txBody>
      </p:sp>
      <p:sp>
        <p:nvSpPr>
          <p:cNvPr id="13" name="مستطيل 12">
            <a:hlinkClick r:id="rId9" action="ppaction://hlinksldjump"/>
          </p:cNvPr>
          <p:cNvSpPr/>
          <p:nvPr/>
        </p:nvSpPr>
        <p:spPr>
          <a:xfrm>
            <a:off x="5118100" y="2894264"/>
            <a:ext cx="1608549" cy="782052"/>
          </a:xfrm>
          <a:prstGeom prst="rect">
            <a:avLst/>
          </a:prstGeom>
          <a:noFill/>
          <a:ln>
            <a:solidFill>
              <a:srgbClr val="838C95"/>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الغنيمة</a:t>
            </a:r>
          </a:p>
        </p:txBody>
      </p:sp>
      <p:sp>
        <p:nvSpPr>
          <p:cNvPr id="14" name="مستطيل 13">
            <a:hlinkClick r:id="rId10" action="ppaction://hlinksldjump"/>
          </p:cNvPr>
          <p:cNvSpPr/>
          <p:nvPr/>
        </p:nvSpPr>
        <p:spPr>
          <a:xfrm>
            <a:off x="3149600" y="2894264"/>
            <a:ext cx="1786349" cy="782052"/>
          </a:xfrm>
          <a:prstGeom prst="rect">
            <a:avLst/>
          </a:prstGeom>
          <a:noFill/>
          <a:ln>
            <a:solidFill>
              <a:srgbClr val="838C95"/>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تقسيم الغنيمة</a:t>
            </a:r>
          </a:p>
        </p:txBody>
      </p:sp>
      <p:sp>
        <p:nvSpPr>
          <p:cNvPr id="15" name="مستطيل 14">
            <a:hlinkClick r:id="rId11" action="ppaction://hlinksldjump"/>
          </p:cNvPr>
          <p:cNvSpPr/>
          <p:nvPr/>
        </p:nvSpPr>
        <p:spPr>
          <a:xfrm>
            <a:off x="1155700" y="2881564"/>
            <a:ext cx="1786349" cy="782052"/>
          </a:xfrm>
          <a:prstGeom prst="rect">
            <a:avLst/>
          </a:prstGeom>
          <a:noFill/>
          <a:ln>
            <a:solidFill>
              <a:srgbClr val="838C95"/>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غنائم السرايا</a:t>
            </a:r>
          </a:p>
        </p:txBody>
      </p:sp>
      <p:sp>
        <p:nvSpPr>
          <p:cNvPr id="16" name="مستطيل 15">
            <a:hlinkClick r:id="rId12" action="ppaction://hlinksldjump"/>
          </p:cNvPr>
          <p:cNvSpPr/>
          <p:nvPr/>
        </p:nvSpPr>
        <p:spPr>
          <a:xfrm>
            <a:off x="9321800" y="3986464"/>
            <a:ext cx="2042357" cy="782052"/>
          </a:xfrm>
          <a:prstGeom prst="rect">
            <a:avLst/>
          </a:prstGeom>
          <a:noFill/>
          <a:ln>
            <a:solidFill>
              <a:srgbClr val="A298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الغال من الغنيمة</a:t>
            </a:r>
          </a:p>
        </p:txBody>
      </p:sp>
      <p:sp>
        <p:nvSpPr>
          <p:cNvPr id="17" name="مستطيل 16">
            <a:hlinkClick r:id="rId13" action="ppaction://hlinksldjump"/>
          </p:cNvPr>
          <p:cNvSpPr/>
          <p:nvPr/>
        </p:nvSpPr>
        <p:spPr>
          <a:xfrm>
            <a:off x="6527800" y="3986464"/>
            <a:ext cx="2562053" cy="782052"/>
          </a:xfrm>
          <a:prstGeom prst="rect">
            <a:avLst/>
          </a:prstGeom>
          <a:noFill/>
          <a:ln>
            <a:solidFill>
              <a:srgbClr val="A298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إن غنم المسلمون أرضاً</a:t>
            </a:r>
          </a:p>
        </p:txBody>
      </p:sp>
      <p:sp>
        <p:nvSpPr>
          <p:cNvPr id="18" name="مستطيل 17">
            <a:hlinkClick r:id="rId14" action="ppaction://hlinksldjump"/>
          </p:cNvPr>
          <p:cNvSpPr/>
          <p:nvPr/>
        </p:nvSpPr>
        <p:spPr>
          <a:xfrm>
            <a:off x="4711700" y="3986464"/>
            <a:ext cx="1584153" cy="782052"/>
          </a:xfrm>
          <a:prstGeom prst="rect">
            <a:avLst/>
          </a:prstGeom>
          <a:noFill/>
          <a:ln>
            <a:solidFill>
              <a:srgbClr val="A298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الفيء</a:t>
            </a:r>
          </a:p>
        </p:txBody>
      </p:sp>
      <p:sp>
        <p:nvSpPr>
          <p:cNvPr id="19" name="مستطيل 18">
            <a:hlinkClick r:id="rId15" action="ppaction://hlinksldjump"/>
          </p:cNvPr>
          <p:cNvSpPr/>
          <p:nvPr/>
        </p:nvSpPr>
        <p:spPr>
          <a:xfrm>
            <a:off x="1108572" y="3979706"/>
            <a:ext cx="1584153" cy="782052"/>
          </a:xfrm>
          <a:prstGeom prst="rect">
            <a:avLst/>
          </a:prstGeom>
          <a:noFill/>
          <a:ln>
            <a:solidFill>
              <a:srgbClr val="A298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الهدنة</a:t>
            </a:r>
          </a:p>
        </p:txBody>
      </p:sp>
      <p:sp>
        <p:nvSpPr>
          <p:cNvPr id="20" name="مستطيل 19">
            <a:hlinkClick r:id="rId16" action="ppaction://hlinksldjump"/>
          </p:cNvPr>
          <p:cNvSpPr/>
          <p:nvPr/>
        </p:nvSpPr>
        <p:spPr>
          <a:xfrm>
            <a:off x="2924672" y="3986464"/>
            <a:ext cx="1584153" cy="782052"/>
          </a:xfrm>
          <a:prstGeom prst="rect">
            <a:avLst/>
          </a:prstGeom>
          <a:noFill/>
          <a:ln>
            <a:solidFill>
              <a:srgbClr val="A298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الأمان</a:t>
            </a:r>
          </a:p>
        </p:txBody>
      </p:sp>
      <p:sp>
        <p:nvSpPr>
          <p:cNvPr id="21" name="مستطيل 20">
            <a:hlinkClick r:id="rId17" action="ppaction://hlinksldjump"/>
          </p:cNvPr>
          <p:cNvSpPr/>
          <p:nvPr/>
        </p:nvSpPr>
        <p:spPr>
          <a:xfrm>
            <a:off x="9206491" y="4990284"/>
            <a:ext cx="1648326"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عقد الذمة</a:t>
            </a:r>
          </a:p>
        </p:txBody>
      </p:sp>
      <p:sp>
        <p:nvSpPr>
          <p:cNvPr id="22" name="مستطيل 21">
            <a:hlinkClick r:id="rId18" action="ppaction://hlinksldjump"/>
          </p:cNvPr>
          <p:cNvSpPr/>
          <p:nvPr/>
        </p:nvSpPr>
        <p:spPr>
          <a:xfrm>
            <a:off x="6984663" y="4982710"/>
            <a:ext cx="1648326"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الجزية</a:t>
            </a:r>
          </a:p>
        </p:txBody>
      </p:sp>
      <p:sp>
        <p:nvSpPr>
          <p:cNvPr id="23" name="مستطيل 22">
            <a:hlinkClick r:id="rId19" action="ppaction://hlinksldjump"/>
          </p:cNvPr>
          <p:cNvSpPr/>
          <p:nvPr/>
        </p:nvSpPr>
        <p:spPr>
          <a:xfrm>
            <a:off x="4502818" y="4983526"/>
            <a:ext cx="2001916"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أحكام أهل الذمة</a:t>
            </a:r>
          </a:p>
        </p:txBody>
      </p:sp>
      <p:sp>
        <p:nvSpPr>
          <p:cNvPr id="24" name="مستطيل 23">
            <a:hlinkClick r:id="rId20" action="ppaction://hlinksldjump"/>
          </p:cNvPr>
          <p:cNvSpPr/>
          <p:nvPr/>
        </p:nvSpPr>
        <p:spPr>
          <a:xfrm>
            <a:off x="1749420" y="4990284"/>
            <a:ext cx="2385257" cy="782052"/>
          </a:xfrm>
          <a:prstGeom prst="rect">
            <a:avLst/>
          </a:prstGeom>
          <a:noFill/>
          <a:ln>
            <a:solidFill>
              <a:srgbClr val="D48E8B"/>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ما ينقض عهد الذمي</a:t>
            </a:r>
          </a:p>
        </p:txBody>
      </p:sp>
      <p:pic>
        <p:nvPicPr>
          <p:cNvPr id="26" name="صورة 25"/>
          <p:cNvPicPr>
            <a:picLocks noChangeAspect="1"/>
          </p:cNvPicPr>
          <p:nvPr/>
        </p:nvPicPr>
        <p:blipFill>
          <a:blip r:embed="rId21" cstate="print">
            <a:duotone>
              <a:prstClr val="black"/>
              <a:schemeClr val="accent3">
                <a:lumMod val="20000"/>
                <a:lumOff val="80000"/>
                <a:tint val="45000"/>
                <a:satMod val="400000"/>
              </a:schemeClr>
            </a:duotone>
            <a:extLst>
              <a:ext uri="{BEBA8EAE-BF5A-486C-A8C5-ECC9F3942E4B}">
                <a14:imgProps xmlns:a14="http://schemas.microsoft.com/office/drawing/2010/main">
                  <a14:imgLayer r:embed="rId2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07875" y="390178"/>
            <a:ext cx="2652315" cy="1597721"/>
          </a:xfrm>
          <a:prstGeom prst="rect">
            <a:avLst/>
          </a:prstGeom>
        </p:spPr>
      </p:pic>
      <p:sp>
        <p:nvSpPr>
          <p:cNvPr id="25" name="مستطيل 24"/>
          <p:cNvSpPr/>
          <p:nvPr/>
        </p:nvSpPr>
        <p:spPr>
          <a:xfrm>
            <a:off x="5348638" y="656529"/>
            <a:ext cx="2170787" cy="553998"/>
          </a:xfrm>
          <a:prstGeom prst="rect">
            <a:avLst/>
          </a:prstGeom>
          <a:noFill/>
        </p:spPr>
        <p:txBody>
          <a:bodyPr wrap="none" lIns="91440" tIns="45720" rIns="91440" bIns="45720">
            <a:spAutoFit/>
          </a:bodyPr>
          <a:lstStyle/>
          <a:p>
            <a:pPr algn="ctr"/>
            <a:r>
              <a:rPr lang="ar-SA" sz="3000" dirty="0">
                <a:ln w="0"/>
                <a:solidFill>
                  <a:schemeClr val="accent6">
                    <a:lumMod val="50000"/>
                  </a:schemeClr>
                </a:solidFill>
                <a:latin typeface="Sakkal Majalla" panose="02000000000000000000" pitchFamily="2" charset="-78"/>
                <a:cs typeface="PT Bold Heading" panose="02010400000000000000" pitchFamily="2" charset="-78"/>
              </a:rPr>
              <a:t>محاور العرض:</a:t>
            </a:r>
          </a:p>
        </p:txBody>
      </p:sp>
    </p:spTree>
    <p:extLst>
      <p:ext uri="{BB962C8B-B14F-4D97-AF65-F5344CB8AC3E}">
        <p14:creationId xmlns:p14="http://schemas.microsoft.com/office/powerpoint/2010/main" val="1273706979"/>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40994"/>
          </a:xfrm>
          <a:prstGeom prst="rect">
            <a:avLst/>
          </a:prstGeom>
        </p:spPr>
      </p:pic>
      <p:sp>
        <p:nvSpPr>
          <p:cNvPr id="3" name="مستطيل 2"/>
          <p:cNvSpPr/>
          <p:nvPr/>
        </p:nvSpPr>
        <p:spPr>
          <a:xfrm>
            <a:off x="1765297" y="2345363"/>
            <a:ext cx="9016999" cy="2492990"/>
          </a:xfrm>
          <a:prstGeom prst="rect">
            <a:avLst/>
          </a:prstGeom>
        </p:spPr>
        <p:txBody>
          <a:bodyPr wrap="square">
            <a:spAutoFit/>
          </a:bodyPr>
          <a:lstStyle/>
          <a:p>
            <a:r>
              <a:rPr lang="ar-SA" sz="3000" dirty="0">
                <a:ln w="0"/>
                <a:latin typeface="Sakkal Majalla" panose="02000000000000000000" pitchFamily="2" charset="-78"/>
                <a:cs typeface="Sakkal Majalla" panose="02000000000000000000" pitchFamily="2" charset="-78"/>
              </a:rPr>
              <a:t>ويصح الأمان من مسلم عاقل مختار غير سكران ولو قنا أو أنثى بلا ضرر، في عشر سنين فأقل منجزا ومعلقا من إمام لجميع المشركين، ومن أمير لأهل بلدة جعل بإزائهم، ومن كل أحد لقافلة وحصن صغيرين عرفا، ويحرم به قتل ورق وأسر ومن طلب الأمان ليسمع كلام الله ويعرف شرائع الإسلام لزم إجابته ثم يرد إلى مأمنه.</a:t>
            </a:r>
          </a:p>
          <a:p>
            <a:br>
              <a:rPr lang="ar-SA" b="1" dirty="0">
                <a:solidFill>
                  <a:srgbClr val="707070"/>
                </a:solidFill>
                <a:latin typeface="Naskh"/>
              </a:rPr>
            </a:br>
            <a:endParaRPr lang="ar-SA" dirty="0"/>
          </a:p>
        </p:txBody>
      </p:sp>
      <p:sp>
        <p:nvSpPr>
          <p:cNvPr id="6" name="مستطيل 5"/>
          <p:cNvSpPr/>
          <p:nvPr/>
        </p:nvSpPr>
        <p:spPr>
          <a:xfrm>
            <a:off x="9610179" y="1777282"/>
            <a:ext cx="1172117" cy="584775"/>
          </a:xfrm>
          <a:prstGeom prst="rect">
            <a:avLst/>
          </a:prstGeom>
        </p:spPr>
        <p:txBody>
          <a:bodyPr wrap="none">
            <a:spAutoFit/>
          </a:bodyPr>
          <a:lstStyle/>
          <a:p>
            <a:pPr algn="ctr"/>
            <a:r>
              <a:rPr lang="ar-SA" sz="3200" dirty="0">
                <a:ln w="0"/>
                <a:solidFill>
                  <a:schemeClr val="accent6">
                    <a:lumMod val="50000"/>
                  </a:schemeClr>
                </a:solidFill>
                <a:latin typeface="Sakkal Majalla" panose="02000000000000000000" pitchFamily="2" charset="-78"/>
                <a:cs typeface="PT Bold Heading" panose="02010400000000000000" pitchFamily="2" charset="-78"/>
              </a:rPr>
              <a:t>الأمان:</a:t>
            </a:r>
          </a:p>
        </p:txBody>
      </p:sp>
    </p:spTree>
    <p:extLst>
      <p:ext uri="{BB962C8B-B14F-4D97-AF65-F5344CB8AC3E}">
        <p14:creationId xmlns:p14="http://schemas.microsoft.com/office/powerpoint/2010/main" val="104353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40994"/>
          </a:xfrm>
          <a:prstGeom prst="rect">
            <a:avLst/>
          </a:prstGeom>
        </p:spPr>
      </p:pic>
      <p:graphicFrame>
        <p:nvGraphicFramePr>
          <p:cNvPr id="3" name="رسم تخطيطي 2"/>
          <p:cNvGraphicFramePr/>
          <p:nvPr>
            <p:extLst>
              <p:ext uri="{D42A27DB-BD31-4B8C-83A1-F6EECF244321}">
                <p14:modId xmlns:p14="http://schemas.microsoft.com/office/powerpoint/2010/main" val="227803138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11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40994"/>
          </a:xfrm>
          <a:prstGeom prst="rect">
            <a:avLst/>
          </a:prstGeom>
        </p:spPr>
      </p:pic>
      <p:sp>
        <p:nvSpPr>
          <p:cNvPr id="8" name="مستطيل 7"/>
          <p:cNvSpPr/>
          <p:nvPr/>
        </p:nvSpPr>
        <p:spPr>
          <a:xfrm>
            <a:off x="1993900" y="1877536"/>
            <a:ext cx="8953500" cy="3323987"/>
          </a:xfrm>
          <a:prstGeom prst="rect">
            <a:avLst/>
          </a:prstGeom>
        </p:spPr>
        <p:txBody>
          <a:bodyPr wrap="square">
            <a:spAutoFit/>
          </a:bodyPr>
          <a:lstStyle/>
          <a:p>
            <a:r>
              <a:rPr lang="ar-SA" sz="3000" dirty="0">
                <a:ln w="0"/>
                <a:latin typeface="Sakkal Majalla" panose="02000000000000000000" pitchFamily="2" charset="-78"/>
                <a:cs typeface="Sakkal Majalla" panose="02000000000000000000" pitchFamily="2" charset="-78"/>
              </a:rPr>
              <a:t>الهدنة: عقد الإمام أو نائبه على ترك القتال مدة معلومة ولو طالت بقدر الحاجة، وهي لازمة يجوز عقدها لمصلحة، حيث جاز تأخير الجهاد لنحو ضعف بالمسلمين ولو بمال منا ضرورة.</a:t>
            </a:r>
          </a:p>
          <a:p>
            <a:r>
              <a:rPr lang="ar-SA" sz="3000" dirty="0">
                <a:ln w="0"/>
                <a:latin typeface="Sakkal Majalla" panose="02000000000000000000" pitchFamily="2" charset="-78"/>
                <a:cs typeface="Sakkal Majalla" panose="02000000000000000000" pitchFamily="2" charset="-78"/>
              </a:rPr>
              <a:t>ويجوز شرط رد رجل جاء منهم مسلما للحاجة وأمره سرا بقتالهم والفرار منهم، ولو هرب قن فأسلم لم يرد وهو حر، ويؤخذون بجنايتهم على مسلم من مال وقود وحد، ويجوز قتل رهائنهم إن قتلوا رهائننا، وإن خيف نقض عهدهم أعلمهم أنه لم يبق بينه وبينهم عهد قبل الإغارة عليهم.</a:t>
            </a:r>
          </a:p>
        </p:txBody>
      </p:sp>
      <p:sp>
        <p:nvSpPr>
          <p:cNvPr id="9" name="مستطيل 8"/>
          <p:cNvSpPr/>
          <p:nvPr/>
        </p:nvSpPr>
        <p:spPr>
          <a:xfrm>
            <a:off x="9745629" y="1292761"/>
            <a:ext cx="1231427" cy="584775"/>
          </a:xfrm>
          <a:prstGeom prst="rect">
            <a:avLst/>
          </a:prstGeom>
        </p:spPr>
        <p:txBody>
          <a:bodyPr wrap="none">
            <a:spAutoFit/>
          </a:bodyPr>
          <a:lstStyle/>
          <a:p>
            <a:pPr algn="ctr"/>
            <a:r>
              <a:rPr lang="ar-SA" sz="3200" dirty="0">
                <a:ln w="0"/>
                <a:solidFill>
                  <a:schemeClr val="accent6">
                    <a:lumMod val="50000"/>
                  </a:schemeClr>
                </a:solidFill>
                <a:latin typeface="Sakkal Majalla" panose="02000000000000000000" pitchFamily="2" charset="-78"/>
                <a:cs typeface="PT Bold Heading" panose="02010400000000000000" pitchFamily="2" charset="-78"/>
              </a:rPr>
              <a:t>الهدنة:</a:t>
            </a:r>
          </a:p>
        </p:txBody>
      </p:sp>
    </p:spTree>
    <p:extLst>
      <p:ext uri="{BB962C8B-B14F-4D97-AF65-F5344CB8AC3E}">
        <p14:creationId xmlns:p14="http://schemas.microsoft.com/office/powerpoint/2010/main" val="27654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40994"/>
          </a:xfrm>
          <a:prstGeom prst="rect">
            <a:avLst/>
          </a:prstGeom>
        </p:spPr>
      </p:pic>
      <p:graphicFrame>
        <p:nvGraphicFramePr>
          <p:cNvPr id="3" name="رسم تخطيطي 2"/>
          <p:cNvGraphicFramePr/>
          <p:nvPr>
            <p:extLst>
              <p:ext uri="{D42A27DB-BD31-4B8C-83A1-F6EECF244321}">
                <p14:modId xmlns:p14="http://schemas.microsoft.com/office/powerpoint/2010/main" val="267042876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39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2"/>
          <p:cNvSpPr/>
          <p:nvPr/>
        </p:nvSpPr>
        <p:spPr>
          <a:xfrm>
            <a:off x="1669769" y="5397714"/>
            <a:ext cx="1970412" cy="553998"/>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-باب عقد الذمة-</a:t>
            </a:r>
          </a:p>
        </p:txBody>
      </p:sp>
    </p:spTree>
    <p:extLst>
      <p:ext uri="{BB962C8B-B14F-4D97-AF65-F5344CB8AC3E}">
        <p14:creationId xmlns:p14="http://schemas.microsoft.com/office/powerpoint/2010/main" val="25720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40994"/>
          </a:xfrm>
          <a:prstGeom prst="rect">
            <a:avLst/>
          </a:prstGeom>
        </p:spPr>
      </p:pic>
      <p:sp>
        <p:nvSpPr>
          <p:cNvPr id="3" name="مستطيل 2"/>
          <p:cNvSpPr/>
          <p:nvPr/>
        </p:nvSpPr>
        <p:spPr>
          <a:xfrm>
            <a:off x="1740721" y="1232783"/>
            <a:ext cx="9818714" cy="1938992"/>
          </a:xfrm>
          <a:prstGeom prst="rect">
            <a:avLst/>
          </a:prstGeom>
          <a:noFill/>
        </p:spPr>
        <p:txBody>
          <a:bodyPr wrap="none" lIns="91440" tIns="45720" rIns="91440" bIns="45720">
            <a:spAutoFit/>
          </a:bodyPr>
          <a:lstStyle/>
          <a:p>
            <a:r>
              <a:rPr lang="ar-SA" sz="3000" dirty="0">
                <a:ln w="0"/>
                <a:latin typeface="Sakkal Majalla" panose="02000000000000000000" pitchFamily="2" charset="-78"/>
                <a:cs typeface="PT Bold Heading" panose="02010400000000000000" pitchFamily="2" charset="-78"/>
              </a:rPr>
              <a:t>الذمة</a:t>
            </a:r>
            <a:r>
              <a:rPr lang="ar-SA" sz="3000" dirty="0">
                <a:ln w="0"/>
                <a:latin typeface="Sakkal Majalla" panose="02000000000000000000" pitchFamily="2" charset="-78"/>
                <a:cs typeface="Sakkal Majalla" panose="02000000000000000000" pitchFamily="2" charset="-78"/>
              </a:rPr>
              <a:t> لغة: العهد والضمان والأمان، و </a:t>
            </a:r>
            <a:r>
              <a:rPr lang="ar-SA" sz="3000" dirty="0">
                <a:ln w="0"/>
                <a:latin typeface="Sakkal Majalla" panose="02000000000000000000" pitchFamily="2" charset="-78"/>
                <a:cs typeface="PT Bold Heading" panose="02010400000000000000" pitchFamily="2" charset="-78"/>
              </a:rPr>
              <a:t>عقد الذمة</a:t>
            </a:r>
            <a:r>
              <a:rPr lang="ar-SA" sz="3000" dirty="0">
                <a:ln w="0"/>
                <a:latin typeface="Sakkal Majalla" panose="02000000000000000000" pitchFamily="2" charset="-78"/>
                <a:cs typeface="Sakkal Majalla" panose="02000000000000000000" pitchFamily="2" charset="-78"/>
              </a:rPr>
              <a:t>: إقرار بعض الكفار على كفرهم بشرط </a:t>
            </a:r>
          </a:p>
          <a:p>
            <a:r>
              <a:rPr lang="ar-SA" sz="3000" dirty="0">
                <a:ln w="0"/>
                <a:latin typeface="Sakkal Majalla" panose="02000000000000000000" pitchFamily="2" charset="-78"/>
                <a:cs typeface="Sakkal Majalla" panose="02000000000000000000" pitchFamily="2" charset="-78"/>
              </a:rPr>
              <a:t>                                                                                                  بذل الجزية والتزام أحكام الملة.</a:t>
            </a:r>
          </a:p>
          <a:p>
            <a:r>
              <a:rPr lang="ar-SA" sz="3000" dirty="0">
                <a:ln w="0"/>
                <a:latin typeface="Sakkal Majalla" panose="02000000000000000000" pitchFamily="2" charset="-78"/>
                <a:cs typeface="Sakkal Majalla" panose="02000000000000000000" pitchFamily="2" charset="-78"/>
              </a:rPr>
              <a:t>                      والأصل فيه قَوْله تَعَالَى: {حَتَّى يُعْطُوا الْجِزْيَةَ عَنْ يَدٍ وَهُمْ صَاغِرُونَ}.</a:t>
            </a:r>
          </a:p>
          <a:p>
            <a:pPr algn="ctr"/>
            <a:endParaRPr lang="ar-SA" sz="3000" dirty="0">
              <a:ln w="0"/>
              <a:latin typeface="Sakkal Majalla" panose="02000000000000000000" pitchFamily="2" charset="-78"/>
              <a:cs typeface="Sakkal Majalla" panose="02000000000000000000" pitchFamily="2" charset="-78"/>
            </a:endParaRPr>
          </a:p>
        </p:txBody>
      </p:sp>
      <p:sp>
        <p:nvSpPr>
          <p:cNvPr id="4" name="مستطيل 3"/>
          <p:cNvSpPr/>
          <p:nvPr/>
        </p:nvSpPr>
        <p:spPr>
          <a:xfrm>
            <a:off x="482780" y="3171775"/>
            <a:ext cx="10719665" cy="4431983"/>
          </a:xfrm>
          <a:prstGeom prst="rect">
            <a:avLst/>
          </a:prstGeom>
          <a:noFill/>
        </p:spPr>
        <p:txBody>
          <a:bodyPr wrap="none" lIns="91440" tIns="45720" rIns="91440" bIns="45720">
            <a:spAutoFit/>
          </a:bodyPr>
          <a:lstStyle/>
          <a:p>
            <a:r>
              <a:rPr lang="ar-SA" sz="3000" dirty="0">
                <a:ln w="0"/>
                <a:latin typeface="Sakkal Majalla" panose="02000000000000000000" pitchFamily="2" charset="-78"/>
                <a:cs typeface="Sakkal Majalla" panose="02000000000000000000" pitchFamily="2" charset="-78"/>
              </a:rPr>
              <a:t>                        لغير المجوس لأنه </a:t>
            </a:r>
            <a:r>
              <a:rPr lang="ar-SA" sz="3000" dirty="0">
                <a:ln w="0"/>
                <a:latin typeface="Sakkal Majalla" panose="02000000000000000000" pitchFamily="2" charset="-78"/>
                <a:cs typeface="Sakkal Majalla" panose="02000000000000000000" pitchFamily="2" charset="-78"/>
                <a:sym typeface="AGA Arabesque" panose="05010101010101010101" pitchFamily="2" charset="2"/>
              </a:rPr>
              <a:t></a:t>
            </a:r>
            <a:r>
              <a:rPr lang="ar-SA" sz="3000" dirty="0">
                <a:ln w="0"/>
                <a:latin typeface="Sakkal Majalla" panose="02000000000000000000" pitchFamily="2" charset="-78"/>
                <a:cs typeface="Sakkal Majalla" panose="02000000000000000000" pitchFamily="2" charset="-78"/>
              </a:rPr>
              <a:t>أخذ الجزية من مجوس هجر، وأهل الكتابين اليهود والنصارى</a:t>
            </a:r>
          </a:p>
          <a:p>
            <a:r>
              <a:rPr lang="ar-SA" sz="3000" dirty="0">
                <a:ln w="0"/>
                <a:latin typeface="Sakkal Majalla" panose="02000000000000000000" pitchFamily="2" charset="-78"/>
                <a:cs typeface="Sakkal Majalla" panose="02000000000000000000" pitchFamily="2" charset="-78"/>
              </a:rPr>
              <a:t> على اختلاف طوائفهم ومن تبعهم، فتدين لهم بأحد الدينين كالسامرة والفرنج والصابئين</a:t>
            </a:r>
          </a:p>
          <a:p>
            <a:r>
              <a:rPr lang="ar-SA" sz="3000" dirty="0">
                <a:ln w="0"/>
                <a:latin typeface="Sakkal Majalla" panose="02000000000000000000" pitchFamily="2" charset="-78"/>
                <a:cs typeface="Sakkal Majalla" panose="02000000000000000000" pitchFamily="2" charset="-78"/>
              </a:rPr>
              <a:t> لعموم قَوْله تَعَالَى: {مِنَ الَّذِينَ أُوتُوا الْكِتَابَ مِنْ قَبْلِكُمْ}</a:t>
            </a:r>
          </a:p>
          <a:p>
            <a:r>
              <a:rPr lang="ar-SA" sz="3000" dirty="0">
                <a:ln w="0"/>
                <a:latin typeface="Sakkal Majalla" panose="02000000000000000000" pitchFamily="2" charset="-78"/>
                <a:cs typeface="Sakkal Majalla" panose="02000000000000000000" pitchFamily="2" charset="-78"/>
              </a:rPr>
              <a:t> ولا يعقدها إلا من إمام أو نائبه فهو عقدٌ مؤبد فلا يفتات على الإمام فيه، ويجب إذا اجتمعت شروطه.</a:t>
            </a:r>
          </a:p>
          <a:p>
            <a:br>
              <a:rPr lang="ar-SA" sz="5400" b="1" dirty="0"/>
            </a:br>
            <a:br>
              <a:rPr lang="ar-SA" sz="5400" dirty="0"/>
            </a:b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5" name="مستطيل مستدير الزوايا 4"/>
          <p:cNvSpPr/>
          <p:nvPr/>
        </p:nvSpPr>
        <p:spPr>
          <a:xfrm>
            <a:off x="9766130" y="2862077"/>
            <a:ext cx="1298529" cy="865187"/>
          </a:xfrm>
          <a:prstGeom prst="round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لا يعقد</a:t>
            </a:r>
          </a:p>
        </p:txBody>
      </p:sp>
    </p:spTree>
    <p:extLst>
      <p:ext uri="{BB962C8B-B14F-4D97-AF65-F5344CB8AC3E}">
        <p14:creationId xmlns:p14="http://schemas.microsoft.com/office/powerpoint/2010/main" val="384266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2"/>
          <p:cNvSpPr/>
          <p:nvPr/>
        </p:nvSpPr>
        <p:spPr>
          <a:xfrm>
            <a:off x="1543611" y="1490008"/>
            <a:ext cx="8898591" cy="1938992"/>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هي مال يؤخذ من أهل الذمة على وجه الصغار كل عام بدلاً عن قتلهم وإقامتهم بدارنا </a:t>
            </a:r>
          </a:p>
          <a:p>
            <a:pPr algn="ctr"/>
            <a:r>
              <a:rPr lang="ar-SA" sz="3000" dirty="0">
                <a:ln w="0"/>
                <a:latin typeface="Sakkal Majalla" panose="02000000000000000000" pitchFamily="2" charset="-78"/>
                <a:cs typeface="Sakkal Majalla" panose="02000000000000000000" pitchFamily="2" charset="-78"/>
              </a:rPr>
              <a:t>ولا جزية على صبي وامرأة ومجنون وزمن وأعمى وشيخ فان</a:t>
            </a:r>
          </a:p>
          <a:p>
            <a:pPr algn="ctr"/>
            <a:r>
              <a:rPr lang="ar-SA" sz="3000" dirty="0">
                <a:ln w="0"/>
                <a:latin typeface="Sakkal Majalla" panose="02000000000000000000" pitchFamily="2" charset="-78"/>
                <a:cs typeface="Sakkal Majalla" panose="02000000000000000000" pitchFamily="2" charset="-78"/>
              </a:rPr>
              <a:t> وخنثى مشكل ولا عبد ولا فقير يعجز عنها</a:t>
            </a:r>
          </a:p>
          <a:p>
            <a:pPr algn="ctr"/>
            <a:r>
              <a:rPr lang="ar-SA" sz="3000" dirty="0">
                <a:ln w="0"/>
                <a:latin typeface="Sakkal Majalla" panose="02000000000000000000" pitchFamily="2" charset="-78"/>
                <a:cs typeface="Sakkal Majalla" panose="02000000000000000000" pitchFamily="2" charset="-78"/>
              </a:rPr>
              <a:t> وتجب على عتيق ولو لمسلم ومن صار أهلا لها أخذت منه في آخر الحول بالحساب</a:t>
            </a:r>
          </a:p>
        </p:txBody>
      </p:sp>
      <p:sp>
        <p:nvSpPr>
          <p:cNvPr id="4" name="مستطيل مستدير الزوايا 3"/>
          <p:cNvSpPr/>
          <p:nvPr/>
        </p:nvSpPr>
        <p:spPr>
          <a:xfrm>
            <a:off x="10367709" y="1312802"/>
            <a:ext cx="1298529" cy="865187"/>
          </a:xfrm>
          <a:prstGeom prst="roundRect">
            <a:avLst/>
          </a:prstGeom>
          <a:solidFill>
            <a:srgbClr val="83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الجزية:</a:t>
            </a:r>
          </a:p>
        </p:txBody>
      </p:sp>
      <p:sp>
        <p:nvSpPr>
          <p:cNvPr id="5" name="مستطيل 4"/>
          <p:cNvSpPr/>
          <p:nvPr/>
        </p:nvSpPr>
        <p:spPr>
          <a:xfrm>
            <a:off x="3603705" y="3814891"/>
            <a:ext cx="5622079" cy="1477328"/>
          </a:xfrm>
          <a:prstGeom prst="rect">
            <a:avLst/>
          </a:prstGeom>
          <a:noFill/>
        </p:spPr>
        <p:txBody>
          <a:bodyPr wrap="squar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متى بذل أهل الذمة الجزية وجب قبولها وحَرُمَ قتلهم و وجب دفع من أرادهم بأذى، ومن أسلم سقطت عنه، ويمتهنون عند أخذها منهم ولا يقبل إرسالها</a:t>
            </a:r>
          </a:p>
        </p:txBody>
      </p:sp>
    </p:spTree>
    <p:extLst>
      <p:ext uri="{BB962C8B-B14F-4D97-AF65-F5344CB8AC3E}">
        <p14:creationId xmlns:p14="http://schemas.microsoft.com/office/powerpoint/2010/main" val="321013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صورة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pic>
        <p:nvPicPr>
          <p:cNvPr id="25" name="صورة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18" y="3797931"/>
            <a:ext cx="2316163" cy="2702834"/>
          </a:xfrm>
          <a:prstGeom prst="rect">
            <a:avLst/>
          </a:prstGeom>
        </p:spPr>
      </p:pic>
      <p:grpSp>
        <p:nvGrpSpPr>
          <p:cNvPr id="23" name="مجموعة 22"/>
          <p:cNvGrpSpPr/>
          <p:nvPr/>
        </p:nvGrpSpPr>
        <p:grpSpPr>
          <a:xfrm>
            <a:off x="1397000" y="534031"/>
            <a:ext cx="10528300" cy="4661057"/>
            <a:chOff x="406400" y="1003931"/>
            <a:chExt cx="10528300" cy="4661057"/>
          </a:xfrm>
        </p:grpSpPr>
        <p:sp>
          <p:nvSpPr>
            <p:cNvPr id="4" name="مستطيل مستدير الزوايا 3"/>
            <p:cNvSpPr/>
            <p:nvPr/>
          </p:nvSpPr>
          <p:spPr>
            <a:xfrm>
              <a:off x="5486400" y="1003931"/>
              <a:ext cx="2755900" cy="1320800"/>
            </a:xfrm>
            <a:prstGeom prst="round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ln w="0"/>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عقد الذمة</a:t>
              </a:r>
            </a:p>
          </p:txBody>
        </p:sp>
        <p:cxnSp>
          <p:nvCxnSpPr>
            <p:cNvPr id="6" name="رابط كسهم مستقيم 5"/>
            <p:cNvCxnSpPr/>
            <p:nvPr/>
          </p:nvCxnSpPr>
          <p:spPr>
            <a:xfrm>
              <a:off x="6864350" y="2324731"/>
              <a:ext cx="1860550" cy="787400"/>
            </a:xfrm>
            <a:prstGeom prst="straightConnector1">
              <a:avLst/>
            </a:prstGeom>
            <a:ln>
              <a:solidFill>
                <a:srgbClr val="838C95"/>
              </a:solidFill>
              <a:tailEnd type="triangle"/>
            </a:ln>
          </p:spPr>
          <p:style>
            <a:lnRef idx="1">
              <a:schemeClr val="accent2"/>
            </a:lnRef>
            <a:fillRef idx="0">
              <a:schemeClr val="accent2"/>
            </a:fillRef>
            <a:effectRef idx="0">
              <a:schemeClr val="accent2"/>
            </a:effectRef>
            <a:fontRef idx="minor">
              <a:schemeClr val="tx1"/>
            </a:fontRef>
          </p:style>
        </p:cxnSp>
        <p:cxnSp>
          <p:nvCxnSpPr>
            <p:cNvPr id="8" name="رابط كسهم مستقيم 7"/>
            <p:cNvCxnSpPr/>
            <p:nvPr/>
          </p:nvCxnSpPr>
          <p:spPr>
            <a:xfrm flipH="1">
              <a:off x="4889500" y="2324731"/>
              <a:ext cx="1981200" cy="787400"/>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11"/>
            <p:cNvSpPr/>
            <p:nvPr/>
          </p:nvSpPr>
          <p:spPr>
            <a:xfrm>
              <a:off x="8242300" y="3112130"/>
              <a:ext cx="2692400" cy="2324731"/>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لغة: الضمان والعهد</a:t>
              </a:r>
            </a:p>
            <a:p>
              <a:pPr algn="ctr"/>
              <a:r>
                <a:rPr lang="ar-SA" sz="3000" dirty="0">
                  <a:ln w="0"/>
                  <a:solidFill>
                    <a:schemeClr val="tx1"/>
                  </a:solidFill>
                  <a:latin typeface="Sakkal Majalla" panose="02000000000000000000" pitchFamily="2" charset="-78"/>
                  <a:cs typeface="Sakkal Majalla" panose="02000000000000000000" pitchFamily="2" charset="-78"/>
                </a:rPr>
                <a:t>شرعاً: إقرار الكفار على كفرهم شرط بذل الجزية والتزام أحكام الاسلام</a:t>
              </a:r>
            </a:p>
          </p:txBody>
        </p:sp>
        <p:sp>
          <p:nvSpPr>
            <p:cNvPr id="13" name="مستطيل مستدير الزوايا 12"/>
            <p:cNvSpPr/>
            <p:nvPr/>
          </p:nvSpPr>
          <p:spPr>
            <a:xfrm>
              <a:off x="3308350" y="3112130"/>
              <a:ext cx="2692400" cy="2324731"/>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تؤخذ الجزية منهم شرط البقاء ببلاد المسلمين وتُحفظ دمائهم وأموالهم</a:t>
              </a:r>
            </a:p>
          </p:txBody>
        </p:sp>
        <p:cxnSp>
          <p:nvCxnSpPr>
            <p:cNvPr id="15" name="رابط كسهم مستقيم 14"/>
            <p:cNvCxnSpPr/>
            <p:nvPr/>
          </p:nvCxnSpPr>
          <p:spPr>
            <a:xfrm flipH="1">
              <a:off x="2584450" y="4267831"/>
              <a:ext cx="723900" cy="0"/>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
          <p:nvSpPr>
            <p:cNvPr id="16" name="مستطيل مستدير الزوايا 15"/>
            <p:cNvSpPr/>
            <p:nvPr/>
          </p:nvSpPr>
          <p:spPr>
            <a:xfrm>
              <a:off x="406400" y="2884002"/>
              <a:ext cx="2178050" cy="2780986"/>
            </a:xfrm>
            <a:prstGeom prst="roundRect">
              <a:avLst/>
            </a:prstGeom>
            <a:solidFill>
              <a:srgbClr val="83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يستثنى منها العبد والشيخ والمريض الزمن وأعمى وصبي ومجنون وامرأة وخنثى مشكل</a:t>
              </a:r>
            </a:p>
          </p:txBody>
        </p:sp>
      </p:grpSp>
    </p:spTree>
    <p:extLst>
      <p:ext uri="{BB962C8B-B14F-4D97-AF65-F5344CB8AC3E}">
        <p14:creationId xmlns:p14="http://schemas.microsoft.com/office/powerpoint/2010/main" val="143306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4" name="مستطيل 3"/>
          <p:cNvSpPr/>
          <p:nvPr/>
        </p:nvSpPr>
        <p:spPr>
          <a:xfrm>
            <a:off x="1083073" y="5397714"/>
            <a:ext cx="3143810" cy="553998"/>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-فصل في أحكام أهل الذمة -</a:t>
            </a:r>
          </a:p>
        </p:txBody>
      </p:sp>
    </p:spTree>
    <p:extLst>
      <p:ext uri="{BB962C8B-B14F-4D97-AF65-F5344CB8AC3E}">
        <p14:creationId xmlns:p14="http://schemas.microsoft.com/office/powerpoint/2010/main" val="135900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2"/>
          <p:cNvSpPr/>
          <p:nvPr/>
        </p:nvSpPr>
        <p:spPr>
          <a:xfrm>
            <a:off x="1524000" y="1132344"/>
            <a:ext cx="9410700" cy="5632311"/>
          </a:xfrm>
          <a:prstGeom prst="rect">
            <a:avLst/>
          </a:prstGeom>
        </p:spPr>
        <p:txBody>
          <a:bodyPr wrap="square">
            <a:spAutoFit/>
          </a:bodyPr>
          <a:lstStyle/>
          <a:p>
            <a:r>
              <a:rPr lang="ar-SA" sz="3000" dirty="0">
                <a:ln w="0"/>
                <a:latin typeface="Sakkal Majalla" panose="02000000000000000000" pitchFamily="2" charset="-78"/>
                <a:cs typeface="Sakkal Majalla" panose="02000000000000000000" pitchFamily="2" charset="-78"/>
              </a:rPr>
              <a:t>ويلزم الإمام أخذهم، أي أخذ أهل الذمة بحكم الإسلام في ضمان النفس والمال والعرض وإقامة الحدود عليهم فيما يعتقدون تحريمه كالزنا ، دون ما يعتقدون حله كالخمر؛ لأن عقد الذمة لا يصح إلا بالتزام أحكام الإسلام ويلزمهم التميز عن المسلمين بالقبور بأن لا يدفنوا في مقابرنا والحلي بحذف مقدم رؤوسهم لا كعادة الأشراف ونحو شد زنار، ولدخول حمامنا بجلجل أو نحو خاتم رصاص برقابهم، ولهم ركوب غير الخيل كالحمير بغير سرج فيركبون بإكاف وهو البرذعة لما روى الخلال أن عمر أمر بجز نواصي أهل الجزيرة، وأن يشدوا المناطق وأن يركبوا الأكف بالعرض.</a:t>
            </a:r>
          </a:p>
          <a:p>
            <a:r>
              <a:rPr lang="ar-SA" sz="3000" dirty="0">
                <a:ln w="0"/>
                <a:latin typeface="Sakkal Majalla" panose="02000000000000000000" pitchFamily="2" charset="-78"/>
                <a:cs typeface="Sakkal Majalla" panose="02000000000000000000" pitchFamily="2" charset="-78"/>
              </a:rPr>
              <a:t>ولا يجوز تصديرهم في المجالس ولا القيام لهم ولا بدأتهم بالسلام أو بـ " كيف أصبحت " أو أمسيت أو حالك ولا تهنئتهم وتعزيتهم وعيادتهم وشهادة أعيادهم لحديث أبى هريرة مرفوعا «لا تبدؤوا اليهود والنصارى بالسلام فإذا لقيتم أحدهم في الطريق فاضطروهم إلى أضيقها» </a:t>
            </a:r>
          </a:p>
          <a:p>
            <a:r>
              <a:rPr lang="ar-SA" sz="3000" dirty="0">
                <a:ln w="0"/>
                <a:latin typeface="Sakkal Majalla" panose="02000000000000000000" pitchFamily="2" charset="-78"/>
                <a:cs typeface="Sakkal Majalla" panose="02000000000000000000" pitchFamily="2" charset="-78"/>
              </a:rPr>
              <a:t> </a:t>
            </a:r>
          </a:p>
        </p:txBody>
      </p:sp>
      <p:sp>
        <p:nvSpPr>
          <p:cNvPr id="4" name="مستطيل 3"/>
          <p:cNvSpPr/>
          <p:nvPr/>
        </p:nvSpPr>
        <p:spPr>
          <a:xfrm>
            <a:off x="4917131" y="578346"/>
            <a:ext cx="2624437" cy="553998"/>
          </a:xfrm>
          <a:prstGeom prst="rect">
            <a:avLst/>
          </a:prstGeom>
        </p:spPr>
        <p:txBody>
          <a:bodyPr wrap="none">
            <a:spAutoFit/>
          </a:bodyPr>
          <a:lstStyle/>
          <a:p>
            <a:r>
              <a:rPr lang="ar-SA" sz="3000" dirty="0">
                <a:ln w="0"/>
                <a:solidFill>
                  <a:schemeClr val="accent6">
                    <a:lumMod val="50000"/>
                  </a:schemeClr>
                </a:solidFill>
                <a:latin typeface="Sakkal Majalla" panose="02000000000000000000" pitchFamily="2" charset="-78"/>
                <a:cs typeface="PT Bold Heading" panose="02010400000000000000" pitchFamily="2" charset="-78"/>
              </a:rPr>
              <a:t>أحكام أهل الذمة </a:t>
            </a:r>
          </a:p>
        </p:txBody>
      </p:sp>
    </p:spTree>
    <p:extLst>
      <p:ext uri="{BB962C8B-B14F-4D97-AF65-F5344CB8AC3E}">
        <p14:creationId xmlns:p14="http://schemas.microsoft.com/office/powerpoint/2010/main" val="199602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4" name="مستطيل 3"/>
          <p:cNvSpPr/>
          <p:nvPr/>
        </p:nvSpPr>
        <p:spPr>
          <a:xfrm>
            <a:off x="2851484" y="1439818"/>
            <a:ext cx="7366870" cy="1089765"/>
          </a:xfrm>
          <a:prstGeom prst="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endParaRPr>
          </a:p>
          <a:p>
            <a:pPr algn="ctr"/>
            <a:r>
              <a:rPr lang="ar-SA" sz="3000" dirty="0">
                <a:ln w="0"/>
                <a:solidFill>
                  <a:schemeClr val="tx1"/>
                </a:solidFill>
                <a:latin typeface="Sakkal Majalla" panose="02000000000000000000" pitchFamily="2" charset="-78"/>
                <a:cs typeface="PT Bold Heading" panose="02010400000000000000" pitchFamily="2" charset="-78"/>
              </a:rPr>
              <a:t>{لماذا أورد المصنف كتاب الجهاد بعد المناسك؟}</a:t>
            </a:r>
          </a:p>
          <a:p>
            <a:pPr algn="ctr"/>
            <a:endParaRPr lang="ar-SA" sz="3000" dirty="0">
              <a:latin typeface="Sakkal Majalla" panose="02000000000000000000" pitchFamily="2" charset="-78"/>
              <a:cs typeface="Sakkal Majalla" panose="02000000000000000000" pitchFamily="2" charset="-78"/>
            </a:endParaRPr>
          </a:p>
        </p:txBody>
      </p:sp>
      <p:sp>
        <p:nvSpPr>
          <p:cNvPr id="5" name="مربع نص 4"/>
          <p:cNvSpPr txBox="1"/>
          <p:nvPr/>
        </p:nvSpPr>
        <p:spPr>
          <a:xfrm>
            <a:off x="2851484" y="2911642"/>
            <a:ext cx="7243011" cy="1477328"/>
          </a:xfrm>
          <a:prstGeom prst="rect">
            <a:avLst/>
          </a:prstGeom>
          <a:noFill/>
        </p:spPr>
        <p:txBody>
          <a:bodyPr wrap="square" rtlCol="1">
            <a:spAutoFit/>
          </a:bodyPr>
          <a:lstStyle/>
          <a:p>
            <a:r>
              <a:rPr lang="ar-SA" sz="3000" dirty="0">
                <a:ln w="0"/>
                <a:latin typeface="Adobe Gothic Std B" panose="020B0800000000000000" pitchFamily="34" charset="-128"/>
                <a:ea typeface="Adobe Gothic Std B" panose="020B0800000000000000" pitchFamily="34" charset="-128"/>
                <a:cs typeface="Sakkal Majalla" panose="02000000000000000000" pitchFamily="2" charset="-78"/>
              </a:rPr>
              <a:t>·أستطرد المصنف في ذكر العبادات التي تحتاج مجاهدة للنفس</a:t>
            </a:r>
          </a:p>
          <a:p>
            <a:r>
              <a:rPr lang="ar-SA" sz="3000" dirty="0">
                <a:ln w="0"/>
                <a:latin typeface="Adobe Gothic Std B" panose="020B0800000000000000" pitchFamily="34" charset="-128"/>
                <a:ea typeface="Adobe Gothic Std B" panose="020B0800000000000000" pitchFamily="34" charset="-128"/>
                <a:cs typeface="Sakkal Majalla" panose="02000000000000000000" pitchFamily="2" charset="-78"/>
              </a:rPr>
              <a:t>ثم ذكر العبادة التي يستتب بها أمن المجتمع المسلم وتقوى شوكته </a:t>
            </a:r>
          </a:p>
          <a:p>
            <a:r>
              <a:rPr lang="ar-SA" sz="3000" dirty="0">
                <a:ln w="0"/>
                <a:latin typeface="Adobe Gothic Std B" panose="020B0800000000000000" pitchFamily="34" charset="-128"/>
                <a:ea typeface="Adobe Gothic Std B" panose="020B0800000000000000" pitchFamily="34" charset="-128"/>
                <a:cs typeface="Sakkal Majalla" panose="02000000000000000000" pitchFamily="2" charset="-78"/>
              </a:rPr>
              <a:t>الا وهي الجهاد.</a:t>
            </a:r>
            <a:endParaRPr lang="ar-SA" sz="3000" dirty="0">
              <a:ln w="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2712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4" name="مستطيل 3"/>
          <p:cNvSpPr/>
          <p:nvPr/>
        </p:nvSpPr>
        <p:spPr>
          <a:xfrm>
            <a:off x="1565275" y="997277"/>
            <a:ext cx="9061450" cy="6093976"/>
          </a:xfrm>
          <a:prstGeom prst="rect">
            <a:avLst/>
          </a:prstGeom>
        </p:spPr>
        <p:txBody>
          <a:bodyPr wrap="square">
            <a:spAutoFit/>
          </a:bodyPr>
          <a:lstStyle/>
          <a:p>
            <a:r>
              <a:rPr lang="ar-SA" sz="3000" dirty="0">
                <a:ln w="0"/>
                <a:latin typeface="Sakkal Majalla" panose="02000000000000000000" pitchFamily="2" charset="-78"/>
                <a:cs typeface="Sakkal Majalla" panose="02000000000000000000" pitchFamily="2" charset="-78"/>
              </a:rPr>
              <a:t>ويمنعون من إحداث كنائس وبيع ومجتمع لصلاة في دارنا ومن بناء ما انهدم منها ولو ظلماً، لما روى كثير بن مرة قال: سمعت عمر بن الخطاب يقول: قال رسول الله - صَلَّى اللَّهُ عَلَيْهِ وَسَلَّمَ - «لا تبنى الكنيسة في الإسلام، ولا يجدد ما خرب منها» ،ويمنعون أيضا من تعلية بنيان على مسلم ولو رضي لقوله - صَلَّى اللَّهُ عَلَيْهِ وَسَلَّمَ -: «الإسلام يعلو ولا يعلى» وسواء لاصقه أو لا إذا كان يعد جارا له، فإن علاه وجب نقضه، ولا يمنعون من مساواة البنيان لبناء المسلم؛ لأن ذلك لا يفضي إلى العلو، وما ملكوه عاليا من مسلم لا ينقض ولا يعاد عاليا لو انهدم.</a:t>
            </a:r>
          </a:p>
          <a:p>
            <a:r>
              <a:rPr lang="ar-SA" sz="3000" dirty="0">
                <a:ln w="0"/>
                <a:latin typeface="Sakkal Majalla" panose="02000000000000000000" pitchFamily="2" charset="-78"/>
                <a:cs typeface="Sakkal Majalla" panose="02000000000000000000" pitchFamily="2" charset="-78"/>
              </a:rPr>
              <a:t>ويمنعون أيضا من إظهار خمر وخنزير فإن فعلوا أتلفناهما، ومن إظهار ناقوس وجهر بكتابهم ورفع صوت على ميت ومن قراءة قرآن ومن إظهار أكل وشرب بنهار رمضان، وإن صالحوا في بلادهم على جزية أو خراج لم يمنعوا شيئا من ذلك، وليس لكافر دخول مسجد ولو إذن له مسلم.</a:t>
            </a: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25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5" name="مستطيل 4"/>
          <p:cNvSpPr/>
          <p:nvPr/>
        </p:nvSpPr>
        <p:spPr>
          <a:xfrm>
            <a:off x="2120900" y="1343441"/>
            <a:ext cx="8470900" cy="4708981"/>
          </a:xfrm>
          <a:prstGeom prst="rect">
            <a:avLst/>
          </a:prstGeom>
        </p:spPr>
        <p:txBody>
          <a:bodyPr wrap="square">
            <a:spAutoFit/>
          </a:bodyPr>
          <a:lstStyle/>
          <a:p>
            <a:r>
              <a:rPr lang="ar-SA" sz="3000" dirty="0">
                <a:ln w="0"/>
                <a:latin typeface="Sakkal Majalla" panose="02000000000000000000" pitchFamily="2" charset="-78"/>
                <a:cs typeface="Sakkal Majalla" panose="02000000000000000000" pitchFamily="2" charset="-78"/>
              </a:rPr>
              <a:t>وإن تحاكموا إلينا فلنا الحكم والترك لقوله</a:t>
            </a:r>
          </a:p>
          <a:p>
            <a:r>
              <a:rPr lang="ar-SA" sz="3000" dirty="0">
                <a:ln w="0"/>
                <a:latin typeface="Sakkal Majalla" panose="02000000000000000000" pitchFamily="2" charset="-78"/>
                <a:cs typeface="Sakkal Majalla" panose="02000000000000000000" pitchFamily="2" charset="-78"/>
              </a:rPr>
              <a:t>تعالى: {فَإِنْ جَاءُوكَ فَاحْكُمْ بَيْنَهُمْ أَوْ أَعْرِضْ عَنْهُمْ} ، وإن اتجر إلينا حربي أخذ من العشر وذمي نصف العشر؛ لفعل عمر - رَضِيَ اللَّهُ عَنْهُ - مرة في السنة فقط، ولا تعشر أموال المسلمين.</a:t>
            </a:r>
          </a:p>
          <a:p>
            <a:r>
              <a:rPr lang="ar-SA" sz="3000" dirty="0">
                <a:ln w="0"/>
                <a:latin typeface="Sakkal Majalla" panose="02000000000000000000" pitchFamily="2" charset="-78"/>
                <a:cs typeface="Sakkal Majalla" panose="02000000000000000000" pitchFamily="2" charset="-78"/>
              </a:rPr>
              <a:t>وإن تهود نصراني أو عكسه، بأن تنصر يهودي لم يقر لأنه انتقل إلى دين باطل قد أقر ببطلانه أشبه </a:t>
            </a:r>
            <a:r>
              <a:rPr lang="ar-SA" sz="3000" dirty="0" err="1">
                <a:ln w="0"/>
                <a:latin typeface="Sakkal Majalla" panose="02000000000000000000" pitchFamily="2" charset="-78"/>
                <a:cs typeface="Sakkal Majalla" panose="02000000000000000000" pitchFamily="2" charset="-78"/>
              </a:rPr>
              <a:t>المرتد،ولم</a:t>
            </a:r>
            <a:r>
              <a:rPr lang="ar-SA" sz="3000" dirty="0">
                <a:ln w="0"/>
                <a:latin typeface="Sakkal Majalla" panose="02000000000000000000" pitchFamily="2" charset="-78"/>
                <a:cs typeface="Sakkal Majalla" panose="02000000000000000000" pitchFamily="2" charset="-78"/>
              </a:rPr>
              <a:t> يقبل منه إلا الإسلام أو دينه الأول، فإن أباهما هدد وحبس وضرب، وقيل للإمام: أنقتله؟ قال: لا.</a:t>
            </a:r>
          </a:p>
          <a:p>
            <a:endParaRPr lang="ar-SA" sz="3000" dirty="0">
              <a:ln w="0"/>
              <a:latin typeface="Sakkal Majalla" panose="02000000000000000000" pitchFamily="2" charset="-78"/>
              <a:cs typeface="Sakkal Majalla" panose="02000000000000000000" pitchFamily="2" charset="-78"/>
            </a:endParaRPr>
          </a:p>
          <a:p>
            <a:br>
              <a:rPr lang="ar-SA" sz="3000" dirty="0">
                <a:ln w="0"/>
                <a:latin typeface="Sakkal Majalla" panose="02000000000000000000" pitchFamily="2" charset="-78"/>
                <a:cs typeface="Sakkal Majalla" panose="02000000000000000000" pitchFamily="2" charset="-78"/>
              </a:rPr>
            </a:br>
            <a:endParaRPr lang="ar-SA" sz="3000" dirty="0">
              <a:ln w="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936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4" name="مستطيل 3"/>
          <p:cNvSpPr/>
          <p:nvPr/>
        </p:nvSpPr>
        <p:spPr>
          <a:xfrm>
            <a:off x="1212116" y="5397714"/>
            <a:ext cx="2885726" cy="553998"/>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-فصل فيما ينقض العهد-</a:t>
            </a:r>
          </a:p>
        </p:txBody>
      </p:sp>
    </p:spTree>
    <p:extLst>
      <p:ext uri="{BB962C8B-B14F-4D97-AF65-F5344CB8AC3E}">
        <p14:creationId xmlns:p14="http://schemas.microsoft.com/office/powerpoint/2010/main" val="43054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مستدير الزوايا 2"/>
          <p:cNvSpPr/>
          <p:nvPr/>
        </p:nvSpPr>
        <p:spPr>
          <a:xfrm>
            <a:off x="5065295" y="912961"/>
            <a:ext cx="3953995" cy="891776"/>
          </a:xfrm>
          <a:prstGeom prst="round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ينقض عهد الذمي بعدة أمور وهي:</a:t>
            </a:r>
          </a:p>
        </p:txBody>
      </p:sp>
      <p:sp>
        <p:nvSpPr>
          <p:cNvPr id="4" name="مستطيل 3"/>
          <p:cNvSpPr/>
          <p:nvPr/>
        </p:nvSpPr>
        <p:spPr>
          <a:xfrm>
            <a:off x="1233592" y="2508323"/>
            <a:ext cx="10548144" cy="6863417"/>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إن أبى بذل الجزية أو الصغار أو التزام حكم الإسلام أو قاتلنا أو تعدى على مسلم بقتل </a:t>
            </a:r>
          </a:p>
          <a:p>
            <a:pPr algn="ctr"/>
            <a:r>
              <a:rPr lang="ar-SA" sz="3000" dirty="0">
                <a:ln w="0"/>
                <a:latin typeface="Sakkal Majalla" panose="02000000000000000000" pitchFamily="2" charset="-78"/>
                <a:cs typeface="Sakkal Majalla" panose="02000000000000000000" pitchFamily="2" charset="-78"/>
              </a:rPr>
              <a:t>أو زنا بمسلمة وقياسه اللواط أو تعدى بـقطع طريق أو تجسس أو آوى جاسوسا أو ذكر الله أو رسوله</a:t>
            </a:r>
          </a:p>
          <a:p>
            <a:pPr algn="ctr"/>
            <a:r>
              <a:rPr lang="ar-SA" sz="3000" dirty="0">
                <a:ln w="0"/>
                <a:latin typeface="Sakkal Majalla" panose="02000000000000000000" pitchFamily="2" charset="-78"/>
                <a:cs typeface="Sakkal Majalla" panose="02000000000000000000" pitchFamily="2" charset="-78"/>
              </a:rPr>
              <a:t> أو كتابه أو دينه بسوء </a:t>
            </a:r>
            <a:r>
              <a:rPr lang="ar-SA" sz="3000" dirty="0">
                <a:ln w="0"/>
                <a:latin typeface="Sakkal Majalla" panose="02000000000000000000" pitchFamily="2" charset="-78"/>
                <a:cs typeface="PT Bold Heading" panose="02010400000000000000" pitchFamily="2" charset="-78"/>
              </a:rPr>
              <a:t>انتقض عهده</a:t>
            </a:r>
            <a:r>
              <a:rPr lang="ar-SA" sz="3000" dirty="0">
                <a:ln w="0"/>
                <a:latin typeface="Sakkal Majalla" panose="02000000000000000000" pitchFamily="2" charset="-78"/>
                <a:cs typeface="Sakkal Majalla" panose="02000000000000000000" pitchFamily="2" charset="-78"/>
              </a:rPr>
              <a:t> لأن هذا ضرر يعم المسلمين.</a:t>
            </a:r>
          </a:p>
          <a:p>
            <a:pPr algn="ctr"/>
            <a:r>
              <a:rPr lang="ar-SA" sz="3000" dirty="0">
                <a:ln w="0"/>
                <a:latin typeface="Sakkal Majalla" panose="02000000000000000000" pitchFamily="2" charset="-78"/>
                <a:cs typeface="Sakkal Majalla" panose="02000000000000000000" pitchFamily="2" charset="-78"/>
              </a:rPr>
              <a:t> وكذا لو لحق بدار حرب وينقض بما تقدم عهده دون عهد نسائه وأولاده، فلا ينتقض عهدهم تبعا له </a:t>
            </a:r>
          </a:p>
          <a:p>
            <a:pPr algn="ctr"/>
            <a:r>
              <a:rPr lang="ar-SA" sz="3000" dirty="0">
                <a:ln w="0"/>
                <a:latin typeface="Sakkal Majalla" panose="02000000000000000000" pitchFamily="2" charset="-78"/>
                <a:cs typeface="Sakkal Majalla" panose="02000000000000000000" pitchFamily="2" charset="-78"/>
              </a:rPr>
              <a:t>لأن النقض وجد منه فاختص به.</a:t>
            </a:r>
          </a:p>
          <a:p>
            <a:pPr algn="ctr"/>
            <a:r>
              <a:rPr lang="ar-SA" sz="3000" dirty="0">
                <a:ln w="0"/>
                <a:latin typeface="Sakkal Majalla" panose="02000000000000000000" pitchFamily="2" charset="-78"/>
                <a:cs typeface="Sakkal Majalla" panose="02000000000000000000" pitchFamily="2" charset="-78"/>
              </a:rPr>
              <a:t> وحل دمه، ولو قال: تبت فيخير فيه الإمام كأسير</a:t>
            </a:r>
          </a:p>
          <a:p>
            <a:pPr algn="ctr"/>
            <a:r>
              <a:rPr lang="ar-SA" sz="3000" dirty="0">
                <a:ln w="0"/>
                <a:latin typeface="Sakkal Majalla" panose="02000000000000000000" pitchFamily="2" charset="-78"/>
                <a:cs typeface="Sakkal Majalla" panose="02000000000000000000" pitchFamily="2" charset="-78"/>
              </a:rPr>
              <a:t>       حربي بين قتل ورق ومن وفداء بمال أو أسير مسلم وحل ماله لأنه لا حرمة له في نفسه،</a:t>
            </a:r>
          </a:p>
          <a:p>
            <a:pPr algn="ctr"/>
            <a:r>
              <a:rPr lang="ar-SA" sz="3000" dirty="0">
                <a:ln w="0"/>
                <a:latin typeface="Sakkal Majalla" panose="02000000000000000000" pitchFamily="2" charset="-78"/>
                <a:cs typeface="Sakkal Majalla" panose="02000000000000000000" pitchFamily="2" charset="-78"/>
              </a:rPr>
              <a:t>فيكون فيئا وإن أسلم حرم قتله.</a:t>
            </a:r>
          </a:p>
          <a:p>
            <a:endParaRPr lang="ar-SA" sz="3000" dirty="0">
              <a:ln w="0"/>
              <a:latin typeface="Sakkal Majalla" panose="02000000000000000000" pitchFamily="2" charset="-78"/>
              <a:cs typeface="Sakkal Majalla" panose="02000000000000000000" pitchFamily="2" charset="-78"/>
            </a:endParaRPr>
          </a:p>
          <a:p>
            <a:br>
              <a:rPr lang="ar-SA" sz="3200" dirty="0"/>
            </a:br>
            <a:endParaRPr lang="ar-SA" sz="3000" dirty="0">
              <a:ln w="0"/>
              <a:latin typeface="Sakkal Majalla" panose="02000000000000000000" pitchFamily="2" charset="-78"/>
              <a:cs typeface="Sakkal Majalla" panose="02000000000000000000" pitchFamily="2" charset="-78"/>
            </a:endParaRPr>
          </a:p>
          <a:p>
            <a:br>
              <a:rPr lang="ar-SA" sz="5400" dirty="0"/>
            </a:b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4867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مستدير الزوايا 2"/>
          <p:cNvSpPr/>
          <p:nvPr/>
        </p:nvSpPr>
        <p:spPr>
          <a:xfrm>
            <a:off x="5775160" y="529389"/>
            <a:ext cx="2538663" cy="1203158"/>
          </a:xfrm>
          <a:prstGeom prst="roundRect">
            <a:avLst/>
          </a:prstGeom>
          <a:solidFill>
            <a:srgbClr val="D4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ما ينقض عهد الذمي:</a:t>
            </a:r>
            <a:endParaRPr lang="ar-SA" sz="3000" dirty="0"/>
          </a:p>
        </p:txBody>
      </p:sp>
      <p:cxnSp>
        <p:nvCxnSpPr>
          <p:cNvPr id="9" name="رابط كسهم مستقيم 8"/>
          <p:cNvCxnSpPr/>
          <p:nvPr/>
        </p:nvCxnSpPr>
        <p:spPr>
          <a:xfrm>
            <a:off x="7044491" y="1732547"/>
            <a:ext cx="0" cy="1130969"/>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a:stCxn id="3" idx="2"/>
          </p:cNvCxnSpPr>
          <p:nvPr/>
        </p:nvCxnSpPr>
        <p:spPr>
          <a:xfrm flipH="1">
            <a:off x="5390147" y="1732547"/>
            <a:ext cx="1654345" cy="685799"/>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7044491" y="1732547"/>
            <a:ext cx="1558088" cy="625642"/>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
        <p:nvSpPr>
          <p:cNvPr id="15" name="مستطيل مستدير الزوايا 14"/>
          <p:cNvSpPr/>
          <p:nvPr/>
        </p:nvSpPr>
        <p:spPr>
          <a:xfrm>
            <a:off x="8103272" y="2358189"/>
            <a:ext cx="1191127" cy="902370"/>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الصغار</a:t>
            </a:r>
          </a:p>
        </p:txBody>
      </p:sp>
      <p:sp>
        <p:nvSpPr>
          <p:cNvPr id="16" name="مستطيل مستدير الزوايا 15"/>
          <p:cNvSpPr/>
          <p:nvPr/>
        </p:nvSpPr>
        <p:spPr>
          <a:xfrm>
            <a:off x="4511844" y="4355435"/>
            <a:ext cx="2057399" cy="1407695"/>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إن تجسس أو آوى جاسوساً أو لحق بدار حرب</a:t>
            </a:r>
          </a:p>
        </p:txBody>
      </p:sp>
      <p:sp>
        <p:nvSpPr>
          <p:cNvPr id="17" name="مستطيل مستدير الزوايا 16"/>
          <p:cNvSpPr/>
          <p:nvPr/>
        </p:nvSpPr>
        <p:spPr>
          <a:xfrm>
            <a:off x="7879178" y="3878159"/>
            <a:ext cx="1825799" cy="1355577"/>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ذكر الله ورسوله ودينه بسوء</a:t>
            </a:r>
          </a:p>
        </p:txBody>
      </p:sp>
      <p:sp>
        <p:nvSpPr>
          <p:cNvPr id="18" name="مستطيل مستدير الزوايا 17"/>
          <p:cNvSpPr/>
          <p:nvPr/>
        </p:nvSpPr>
        <p:spPr>
          <a:xfrm>
            <a:off x="2370221" y="1907003"/>
            <a:ext cx="1624261" cy="1755568"/>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التعدي على مسلمة بزنا وكذا لواط</a:t>
            </a:r>
          </a:p>
        </p:txBody>
      </p:sp>
      <p:sp>
        <p:nvSpPr>
          <p:cNvPr id="19" name="مستطيل مستدير الزوايا 18"/>
          <p:cNvSpPr/>
          <p:nvPr/>
        </p:nvSpPr>
        <p:spPr>
          <a:xfrm>
            <a:off x="10262933" y="2075446"/>
            <a:ext cx="1491923" cy="1594186"/>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الامتناع عن بذل الجزية </a:t>
            </a:r>
            <a:endParaRPr lang="ar-SA" dirty="0"/>
          </a:p>
        </p:txBody>
      </p:sp>
      <p:cxnSp>
        <p:nvCxnSpPr>
          <p:cNvPr id="33" name="رابط كسهم مستقيم 32"/>
          <p:cNvCxnSpPr/>
          <p:nvPr/>
        </p:nvCxnSpPr>
        <p:spPr>
          <a:xfrm flipH="1">
            <a:off x="5552579" y="1732545"/>
            <a:ext cx="1485902" cy="2634918"/>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
        <p:nvSpPr>
          <p:cNvPr id="20" name="مستطيل مستدير الزوايا 19"/>
          <p:cNvSpPr/>
          <p:nvPr/>
        </p:nvSpPr>
        <p:spPr>
          <a:xfrm>
            <a:off x="4295274" y="2436394"/>
            <a:ext cx="1582159" cy="1680371"/>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التعدي على مسلم بقتل أو قطع طريق </a:t>
            </a:r>
          </a:p>
        </p:txBody>
      </p:sp>
      <p:sp>
        <p:nvSpPr>
          <p:cNvPr id="21" name="مستطيل مستدير الزوايا 20"/>
          <p:cNvSpPr/>
          <p:nvPr/>
        </p:nvSpPr>
        <p:spPr>
          <a:xfrm>
            <a:off x="6203795" y="2857500"/>
            <a:ext cx="1669371" cy="1259265"/>
          </a:xfrm>
          <a:prstGeom prst="round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عدم الالتزام بحكم الإسلام</a:t>
            </a:r>
          </a:p>
        </p:txBody>
      </p:sp>
      <p:cxnSp>
        <p:nvCxnSpPr>
          <p:cNvPr id="23" name="رابط بشكل مرفق 22"/>
          <p:cNvCxnSpPr/>
          <p:nvPr/>
        </p:nvCxnSpPr>
        <p:spPr>
          <a:xfrm>
            <a:off x="7038481" y="1732547"/>
            <a:ext cx="3826035" cy="342899"/>
          </a:xfrm>
          <a:prstGeom prst="bentConnector3">
            <a:avLst>
              <a:gd name="adj1" fmla="val 37107"/>
            </a:avLst>
          </a:prstGeom>
          <a:ln>
            <a:solidFill>
              <a:srgbClr val="838C95"/>
            </a:solidFill>
          </a:ln>
        </p:spPr>
        <p:style>
          <a:lnRef idx="1">
            <a:schemeClr val="accent1"/>
          </a:lnRef>
          <a:fillRef idx="0">
            <a:schemeClr val="accent1"/>
          </a:fillRef>
          <a:effectRef idx="0">
            <a:schemeClr val="accent1"/>
          </a:effectRef>
          <a:fontRef idx="minor">
            <a:schemeClr val="tx1"/>
          </a:fontRef>
        </p:style>
      </p:cxnSp>
      <p:cxnSp>
        <p:nvCxnSpPr>
          <p:cNvPr id="26" name="رابط بشكل مرفق 25"/>
          <p:cNvCxnSpPr/>
          <p:nvPr/>
        </p:nvCxnSpPr>
        <p:spPr>
          <a:xfrm rot="10800000" flipV="1">
            <a:off x="3561347" y="1732546"/>
            <a:ext cx="3477134" cy="171449"/>
          </a:xfrm>
          <a:prstGeom prst="bentConnector3">
            <a:avLst/>
          </a:prstGeom>
          <a:ln>
            <a:solidFill>
              <a:srgbClr val="838C95"/>
            </a:solidFill>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a:off x="7074577" y="1732545"/>
            <a:ext cx="1505448" cy="2153655"/>
          </a:xfrm>
          <a:prstGeom prst="straightConnector1">
            <a:avLst/>
          </a:prstGeom>
          <a:ln>
            <a:solidFill>
              <a:srgbClr val="838C9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29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2"/>
          <p:cNvSpPr/>
          <p:nvPr/>
        </p:nvSpPr>
        <p:spPr>
          <a:xfrm>
            <a:off x="5250296" y="370554"/>
            <a:ext cx="5316104" cy="1477328"/>
          </a:xfrm>
          <a:prstGeom prst="rect">
            <a:avLst/>
          </a:prstGeom>
          <a:noFill/>
        </p:spPr>
        <p:txBody>
          <a:bodyPr wrap="square" lIns="91440" tIns="45720" rIns="91440" bIns="45720">
            <a:spAutoFit/>
          </a:bodyPr>
          <a:lstStyle/>
          <a:p>
            <a:pPr algn="ctr"/>
            <a:r>
              <a:rPr lang="ar-SA" sz="3000" dirty="0">
                <a:ln w="0"/>
                <a:solidFill>
                  <a:schemeClr val="accent6">
                    <a:lumMod val="50000"/>
                  </a:schemeClr>
                </a:solidFill>
                <a:latin typeface="Sakkal Majalla" panose="02000000000000000000" pitchFamily="2" charset="-78"/>
                <a:cs typeface="PT Bold Heading" panose="02010400000000000000" pitchFamily="2" charset="-78"/>
              </a:rPr>
              <a:t>                              الأسئلة:</a:t>
            </a:r>
          </a:p>
          <a:p>
            <a:pPr algn="ctr"/>
            <a:endParaRPr lang="ar-SA" sz="3000" dirty="0">
              <a:ln w="0"/>
              <a:solidFill>
                <a:schemeClr val="accent6">
                  <a:lumMod val="50000"/>
                </a:schemeClr>
              </a:solidFill>
              <a:latin typeface="Sakkal Majalla" panose="02000000000000000000" pitchFamily="2" charset="-78"/>
              <a:cs typeface="PT Bold Heading" panose="02010400000000000000" pitchFamily="2" charset="-78"/>
            </a:endParaRPr>
          </a:p>
          <a:p>
            <a:r>
              <a:rPr lang="ar-SA" sz="3000" dirty="0">
                <a:ln w="0"/>
                <a:solidFill>
                  <a:schemeClr val="accent6">
                    <a:lumMod val="50000"/>
                  </a:schemeClr>
                </a:solidFill>
                <a:latin typeface="Sakkal Majalla" panose="02000000000000000000" pitchFamily="2" charset="-78"/>
                <a:cs typeface="PT Bold Heading" panose="02010400000000000000" pitchFamily="2" charset="-78"/>
              </a:rPr>
              <a:t>اختر الإجابة الصحيحة:</a:t>
            </a:r>
          </a:p>
        </p:txBody>
      </p:sp>
      <p:sp>
        <p:nvSpPr>
          <p:cNvPr id="4" name="مستطيل 3"/>
          <p:cNvSpPr/>
          <p:nvPr/>
        </p:nvSpPr>
        <p:spPr>
          <a:xfrm>
            <a:off x="6743701" y="1875135"/>
            <a:ext cx="4699000" cy="3323987"/>
          </a:xfrm>
          <a:prstGeom prst="rect">
            <a:avLst/>
          </a:prstGeom>
          <a:noFill/>
        </p:spPr>
        <p:txBody>
          <a:bodyPr wrap="square" lIns="91440" tIns="45720" rIns="91440" bIns="45720">
            <a:spAutoFit/>
          </a:bodyPr>
          <a:lstStyle/>
          <a:p>
            <a:r>
              <a:rPr lang="ar-SA" sz="3000" dirty="0">
                <a:ln w="0"/>
                <a:latin typeface="Sakkal Majalla" panose="02000000000000000000" pitchFamily="2" charset="-78"/>
                <a:cs typeface="Sakkal Majalla" panose="02000000000000000000" pitchFamily="2" charset="-78"/>
              </a:rPr>
              <a:t>س1/ ما هو حكم جهاد الدفع؟</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س2/ هل يعتبر إذن جدٍ وجدة في الجهاد؟</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س3/تمام الرباط...........يوماً</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س4/ الغنيمة ما أخذ قهراً بـ........</a:t>
            </a:r>
          </a:p>
        </p:txBody>
      </p:sp>
      <p:sp>
        <p:nvSpPr>
          <p:cNvPr id="5" name="مستطيل 4"/>
          <p:cNvSpPr/>
          <p:nvPr/>
        </p:nvSpPr>
        <p:spPr>
          <a:xfrm>
            <a:off x="1722873" y="1875135"/>
            <a:ext cx="4405437" cy="3323987"/>
          </a:xfrm>
          <a:prstGeom prst="rect">
            <a:avLst/>
          </a:prstGeom>
          <a:noFill/>
        </p:spPr>
        <p:txBody>
          <a:bodyPr wrap="none" lIns="91440" tIns="45720" rIns="91440" bIns="45720">
            <a:spAutoFit/>
          </a:bodyPr>
          <a:lstStyle/>
          <a:p>
            <a:r>
              <a:rPr lang="ar-SA" sz="3000" dirty="0">
                <a:ln w="0"/>
                <a:latin typeface="Sakkal Majalla" panose="02000000000000000000" pitchFamily="2" charset="-78"/>
                <a:cs typeface="Sakkal Majalla" panose="02000000000000000000" pitchFamily="2" charset="-78"/>
              </a:rPr>
              <a:t>أ. فرض عين                      ب . فرض كفاية</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أ. نعم                                  ب. لا</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أ. ستون                              ب. أربعون</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أ. بقتال                               ب. بغير قتال</a:t>
            </a:r>
          </a:p>
        </p:txBody>
      </p:sp>
      <p:sp>
        <p:nvSpPr>
          <p:cNvPr id="6" name="مستطيل 5"/>
          <p:cNvSpPr/>
          <p:nvPr/>
        </p:nvSpPr>
        <p:spPr>
          <a:xfrm>
            <a:off x="5842000" y="1875135"/>
            <a:ext cx="324410" cy="436265"/>
          </a:xfrm>
          <a:prstGeom prst="rect">
            <a:avLst/>
          </a:prstGeom>
          <a:noFill/>
          <a:ln>
            <a:solidFill>
              <a:srgbClr val="D48E8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3187700" y="2855533"/>
            <a:ext cx="324410" cy="436265"/>
          </a:xfrm>
          <a:prstGeom prst="rect">
            <a:avLst/>
          </a:prstGeom>
          <a:noFill/>
          <a:ln>
            <a:solidFill>
              <a:srgbClr val="D48E8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162300" y="3782898"/>
            <a:ext cx="324410" cy="436265"/>
          </a:xfrm>
          <a:prstGeom prst="rect">
            <a:avLst/>
          </a:prstGeom>
          <a:noFill/>
          <a:ln>
            <a:solidFill>
              <a:srgbClr val="D48E8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5842002" y="4643735"/>
            <a:ext cx="324410" cy="436265"/>
          </a:xfrm>
          <a:prstGeom prst="rect">
            <a:avLst/>
          </a:prstGeom>
          <a:noFill/>
          <a:ln>
            <a:solidFill>
              <a:srgbClr val="D48E8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05224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3" dur="500"/>
                                        <p:tgtEl>
                                          <p:spTgt spid="5">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65" dur="500"/>
                                        <p:tgtEl>
                                          <p:spTgt spid="4">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70" dur="500"/>
                                        <p:tgtEl>
                                          <p:spTgt spid="5">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2"/>
          <p:cNvSpPr/>
          <p:nvPr/>
        </p:nvSpPr>
        <p:spPr>
          <a:xfrm>
            <a:off x="6915500" y="991702"/>
            <a:ext cx="4527201" cy="553998"/>
          </a:xfrm>
          <a:prstGeom prst="rect">
            <a:avLst/>
          </a:prstGeom>
          <a:noFill/>
        </p:spPr>
        <p:txBody>
          <a:bodyPr wrap="none" lIns="91440" tIns="45720" rIns="91440" bIns="45720">
            <a:spAutoFit/>
          </a:bodyPr>
          <a:lstStyle/>
          <a:p>
            <a:pPr algn="ctr"/>
            <a:r>
              <a:rPr lang="ar-SA" sz="3000" dirty="0">
                <a:ln w="0"/>
                <a:solidFill>
                  <a:schemeClr val="accent6">
                    <a:lumMod val="50000"/>
                  </a:schemeClr>
                </a:solidFill>
                <a:latin typeface="Sakkal Majalla" panose="02000000000000000000" pitchFamily="2" charset="-78"/>
                <a:cs typeface="PT Bold Heading" panose="02010400000000000000" pitchFamily="2" charset="-78"/>
              </a:rPr>
              <a:t>أجب بصح أو خطأ على ما يأتي:</a:t>
            </a:r>
          </a:p>
        </p:txBody>
      </p:sp>
      <p:sp>
        <p:nvSpPr>
          <p:cNvPr id="4" name="مستطيل 3"/>
          <p:cNvSpPr/>
          <p:nvPr/>
        </p:nvSpPr>
        <p:spPr>
          <a:xfrm>
            <a:off x="6541058" y="1875134"/>
            <a:ext cx="5276291" cy="3323987"/>
          </a:xfrm>
          <a:prstGeom prst="rect">
            <a:avLst/>
          </a:prstGeom>
          <a:noFill/>
        </p:spPr>
        <p:txBody>
          <a:bodyPr wrap="square" lIns="91440" tIns="45720" rIns="91440" bIns="45720">
            <a:spAutoFit/>
          </a:bodyPr>
          <a:lstStyle/>
          <a:p>
            <a:r>
              <a:rPr lang="ar-SA" sz="3000" dirty="0">
                <a:ln w="0"/>
                <a:latin typeface="Sakkal Majalla" panose="02000000000000000000" pitchFamily="2" charset="-78"/>
                <a:cs typeface="Sakkal Majalla" panose="02000000000000000000" pitchFamily="2" charset="-78"/>
              </a:rPr>
              <a:t>س1/ الهدنة يعقدها أي مسلم ولا تختص بالإمام.</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س2/ ذكر الله ورسوله بسوء مما لا ينقض به                      عهد الذمي.</a:t>
            </a:r>
          </a:p>
          <a:p>
            <a:r>
              <a:rPr lang="ar-SA" sz="3000" dirty="0">
                <a:ln w="0"/>
                <a:latin typeface="Sakkal Majalla" panose="02000000000000000000" pitchFamily="2" charset="-78"/>
                <a:cs typeface="Sakkal Majalla" panose="02000000000000000000" pitchFamily="2" charset="-78"/>
              </a:rPr>
              <a:t>س3/ يختص الفيء بالمقاتلة ولمن جاهد.</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س4/ المرجع في مقدار الجزية للإمام.</a:t>
            </a:r>
          </a:p>
        </p:txBody>
      </p:sp>
      <p:sp>
        <p:nvSpPr>
          <p:cNvPr id="5" name="مستطيل 4"/>
          <p:cNvSpPr/>
          <p:nvPr/>
        </p:nvSpPr>
        <p:spPr>
          <a:xfrm>
            <a:off x="2550023" y="1875135"/>
            <a:ext cx="3578287" cy="3323987"/>
          </a:xfrm>
          <a:prstGeom prst="rect">
            <a:avLst/>
          </a:prstGeom>
          <a:noFill/>
        </p:spPr>
        <p:txBody>
          <a:bodyPr wrap="none" lIns="91440" tIns="45720" rIns="91440" bIns="45720">
            <a:spAutoFit/>
          </a:bodyPr>
          <a:lstStyle/>
          <a:p>
            <a:r>
              <a:rPr lang="ar-SA" sz="3000" dirty="0">
                <a:ln w="0"/>
                <a:latin typeface="Sakkal Majalla" panose="02000000000000000000" pitchFamily="2" charset="-78"/>
                <a:cs typeface="Sakkal Majalla" panose="02000000000000000000" pitchFamily="2" charset="-78"/>
              </a:rPr>
              <a:t>أ. صح                                ب . خطأ</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أ. صح                                ب. خطأ</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أ. صح                                ب . خطأ</a:t>
            </a:r>
          </a:p>
          <a:p>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أ. صح                                ب . خطأ</a:t>
            </a:r>
          </a:p>
        </p:txBody>
      </p:sp>
      <p:sp>
        <p:nvSpPr>
          <p:cNvPr id="6" name="مستطيل 5"/>
          <p:cNvSpPr/>
          <p:nvPr/>
        </p:nvSpPr>
        <p:spPr>
          <a:xfrm>
            <a:off x="3313045" y="1928168"/>
            <a:ext cx="324410" cy="436265"/>
          </a:xfrm>
          <a:prstGeom prst="rect">
            <a:avLst/>
          </a:prstGeom>
          <a:noFill/>
          <a:ln>
            <a:solidFill>
              <a:srgbClr val="D48E8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3307255" y="2855533"/>
            <a:ext cx="324410" cy="436265"/>
          </a:xfrm>
          <a:prstGeom prst="rect">
            <a:avLst/>
          </a:prstGeom>
          <a:noFill/>
          <a:ln>
            <a:solidFill>
              <a:srgbClr val="D48E8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307255" y="3782898"/>
            <a:ext cx="324410" cy="436265"/>
          </a:xfrm>
          <a:prstGeom prst="rect">
            <a:avLst/>
          </a:prstGeom>
          <a:noFill/>
          <a:ln>
            <a:solidFill>
              <a:srgbClr val="D48E8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5842002" y="4643735"/>
            <a:ext cx="324410" cy="436265"/>
          </a:xfrm>
          <a:prstGeom prst="rect">
            <a:avLst/>
          </a:prstGeom>
          <a:noFill/>
          <a:ln>
            <a:solidFill>
              <a:srgbClr val="D48E8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3803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1000"/>
                                        <p:tgtEl>
                                          <p:spTgt spid="5">
                                            <p:txEl>
                                              <p:pRg st="4" end="4"/>
                                            </p:txEl>
                                          </p:spTgt>
                                        </p:tgtEl>
                                      </p:cBhvr>
                                    </p:animEffect>
                                    <p:anim calcmode="lin" valueType="num">
                                      <p:cBhvr>
                                        <p:cTn id="5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randombar(horizontal)">
                                      <p:cBhvr>
                                        <p:cTn id="69" dur="500"/>
                                        <p:tgtEl>
                                          <p:spTgt spid="4">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
                                            <p:txEl>
                                              <p:pRg st="6" end="6"/>
                                            </p:txEl>
                                          </p:spTgt>
                                        </p:tgtEl>
                                        <p:attrNameLst>
                                          <p:attrName>style.visibility</p:attrName>
                                        </p:attrNameLst>
                                      </p:cBhvr>
                                      <p:to>
                                        <p:strVal val="visible"/>
                                      </p:to>
                                    </p:set>
                                    <p:animEffect transition="in" filter="fade">
                                      <p:cBhvr>
                                        <p:cTn id="74" dur="1000"/>
                                        <p:tgtEl>
                                          <p:spTgt spid="5">
                                            <p:txEl>
                                              <p:pRg st="6" end="6"/>
                                            </p:txEl>
                                          </p:spTgt>
                                        </p:tgtEl>
                                      </p:cBhvr>
                                    </p:animEffect>
                                    <p:anim calcmode="lin" valueType="num">
                                      <p:cBhvr>
                                        <p:cTn id="7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46070" cy="6884030"/>
          </a:xfrm>
          <a:prstGeom prst="rect">
            <a:avLst/>
          </a:prstGeom>
        </p:spPr>
      </p:pic>
      <p:sp>
        <p:nvSpPr>
          <p:cNvPr id="4" name="مستطيل 3"/>
          <p:cNvSpPr/>
          <p:nvPr/>
        </p:nvSpPr>
        <p:spPr>
          <a:xfrm>
            <a:off x="1414032" y="1655241"/>
            <a:ext cx="10394256" cy="4247317"/>
          </a:xfrm>
          <a:prstGeom prst="rect">
            <a:avLst/>
          </a:prstGeom>
          <a:noFill/>
        </p:spPr>
        <p:txBody>
          <a:bodyPr wrap="none" lIns="91440" tIns="45720" rIns="91440" bIns="45720">
            <a:spAutoFit/>
          </a:bodyPr>
          <a:lstStyle/>
          <a:p>
            <a:pPr algn="ctr"/>
            <a:r>
              <a:rPr lang="ar-SA" sz="3000" dirty="0">
                <a:ln w="0"/>
                <a:latin typeface="Sakkal Majalla" panose="02000000000000000000" pitchFamily="2" charset="-78"/>
                <a:cs typeface="Sakkal Majalla" panose="02000000000000000000" pitchFamily="2" charset="-78"/>
              </a:rPr>
              <a:t>مصدر جاهد، أي: بالغ في قتل عدوه، وشرعا قتال الكفار.</a:t>
            </a:r>
          </a:p>
          <a:p>
            <a:pPr algn="ctr"/>
            <a:r>
              <a:rPr lang="ar-SA" sz="3000" dirty="0">
                <a:ln w="0"/>
                <a:latin typeface="Sakkal Majalla" panose="02000000000000000000" pitchFamily="2" charset="-78"/>
                <a:cs typeface="Sakkal Majalla" panose="02000000000000000000" pitchFamily="2" charset="-78"/>
              </a:rPr>
              <a:t>وهو فرض كفاية إذا قام به من يكفي سقط عن سائر الناس وإلا أثم الكل.</a:t>
            </a:r>
          </a:p>
          <a:p>
            <a:pPr algn="ctr"/>
            <a:r>
              <a:rPr lang="ar-SA" sz="3000" dirty="0">
                <a:ln w="0"/>
                <a:latin typeface="Sakkal Majalla" panose="02000000000000000000" pitchFamily="2" charset="-78"/>
                <a:cs typeface="Sakkal Majalla" panose="02000000000000000000" pitchFamily="2" charset="-78"/>
              </a:rPr>
              <a:t>ويسن بتأكد مع قيام من يكفي به، وهو أفضل متطوع به ثم النفقة فيه.</a:t>
            </a:r>
          </a:p>
          <a:p>
            <a:pPr algn="ctr"/>
            <a:r>
              <a:rPr lang="ar-SA" sz="3000" dirty="0">
                <a:ln w="0"/>
                <a:latin typeface="Sakkal Majalla" panose="02000000000000000000" pitchFamily="2" charset="-78"/>
                <a:cs typeface="Sakkal Majalla" panose="02000000000000000000" pitchFamily="2" charset="-78"/>
              </a:rPr>
              <a:t>ويجب الجهاد إذا حضره أي حضر صف القتال أو حضر بلده عدو </a:t>
            </a:r>
          </a:p>
          <a:p>
            <a:pPr algn="ctr"/>
            <a:r>
              <a:rPr lang="ar-SA" sz="3000" dirty="0">
                <a:ln w="0"/>
                <a:latin typeface="Sakkal Majalla" panose="02000000000000000000" pitchFamily="2" charset="-78"/>
                <a:cs typeface="Sakkal Majalla" panose="02000000000000000000" pitchFamily="2" charset="-78"/>
              </a:rPr>
              <a:t>أو احتيج إليه أو </a:t>
            </a:r>
            <a:r>
              <a:rPr lang="ar-SA" sz="3000" dirty="0" err="1">
                <a:ln w="0"/>
                <a:latin typeface="Sakkal Majalla" panose="02000000000000000000" pitchFamily="2" charset="-78"/>
                <a:cs typeface="Sakkal Majalla" panose="02000000000000000000" pitchFamily="2" charset="-78"/>
              </a:rPr>
              <a:t>استنفره</a:t>
            </a:r>
            <a:r>
              <a:rPr lang="ar-SA" sz="3000" dirty="0">
                <a:ln w="0"/>
                <a:latin typeface="Sakkal Majalla" panose="02000000000000000000" pitchFamily="2" charset="-78"/>
                <a:cs typeface="Sakkal Majalla" panose="02000000000000000000" pitchFamily="2" charset="-78"/>
              </a:rPr>
              <a:t> الإمام حيث لا عذر له لِقَوْلِهِ تَعَالَى: {إِذَا لَقِيتُمْ فِئَةً فَاثْبُتُوا} [الأنفال: 45]</a:t>
            </a:r>
          </a:p>
          <a:p>
            <a:pPr algn="ctr"/>
            <a:r>
              <a:rPr lang="ar-SA" sz="3000" dirty="0">
                <a:ln w="0"/>
                <a:latin typeface="Sakkal Majalla" panose="02000000000000000000" pitchFamily="2" charset="-78"/>
                <a:cs typeface="Sakkal Majalla" panose="02000000000000000000" pitchFamily="2" charset="-78"/>
              </a:rPr>
              <a:t> وقوله: {مَا لَكُمْ إِذَا قِيلَ لَكُمُ انْفِرُوا فِي سَبِيلِ اللَّهِ اثَّاقَلْتُمْ إِلَى الأَرْضِ} [التوبة: 38] </a:t>
            </a:r>
          </a:p>
          <a:p>
            <a:pPr algn="ctr"/>
            <a:r>
              <a:rPr lang="ar-SA" sz="3000" dirty="0">
                <a:ln w="0"/>
                <a:latin typeface="Sakkal Majalla" panose="02000000000000000000" pitchFamily="2" charset="-78"/>
                <a:cs typeface="Sakkal Majalla" panose="02000000000000000000" pitchFamily="2" charset="-78"/>
              </a:rPr>
              <a:t>وإذا نودي: الصلاة جامعة لحادثة يشاور فيها لم يتأخر أحد بلا عذر.</a:t>
            </a:r>
          </a:p>
          <a:p>
            <a:br>
              <a:rPr lang="ar-SA" sz="3000" dirty="0">
                <a:ln w="0"/>
                <a:latin typeface="Sakkal Majalla" panose="02000000000000000000" pitchFamily="2" charset="-78"/>
                <a:cs typeface="Sakkal Majalla" panose="02000000000000000000" pitchFamily="2" charset="-78"/>
              </a:rPr>
            </a:br>
            <a:endParaRPr lang="ar-SA" sz="3000" dirty="0">
              <a:ln w="0"/>
              <a:latin typeface="Sakkal Majalla" panose="02000000000000000000" pitchFamily="2" charset="-78"/>
              <a:cs typeface="Sakkal Majalla" panose="02000000000000000000" pitchFamily="2" charset="-78"/>
            </a:endParaRPr>
          </a:p>
        </p:txBody>
      </p:sp>
      <p:sp>
        <p:nvSpPr>
          <p:cNvPr id="6" name="مستطيل 5"/>
          <p:cNvSpPr/>
          <p:nvPr/>
        </p:nvSpPr>
        <p:spPr>
          <a:xfrm>
            <a:off x="5839701" y="886145"/>
            <a:ext cx="2028951" cy="553998"/>
          </a:xfrm>
          <a:prstGeom prst="rect">
            <a:avLst/>
          </a:prstGeom>
        </p:spPr>
        <p:txBody>
          <a:bodyPr wrap="square">
            <a:spAutoFit/>
          </a:bodyPr>
          <a:lstStyle/>
          <a:p>
            <a:pPr algn="ctr"/>
            <a:r>
              <a:rPr lang="ar-SA" sz="3000" dirty="0">
                <a:ln w="0"/>
                <a:solidFill>
                  <a:schemeClr val="accent6">
                    <a:lumMod val="50000"/>
                  </a:schemeClr>
                </a:solidFill>
                <a:latin typeface="Sakkal Majalla" panose="02000000000000000000" pitchFamily="2" charset="-78"/>
                <a:cs typeface="PT Bold Heading" panose="02010400000000000000" pitchFamily="2" charset="-78"/>
              </a:rPr>
              <a:t>الجهاد</a:t>
            </a:r>
          </a:p>
        </p:txBody>
      </p:sp>
    </p:spTree>
    <p:extLst>
      <p:ext uri="{BB962C8B-B14F-4D97-AF65-F5344CB8AC3E}">
        <p14:creationId xmlns:p14="http://schemas.microsoft.com/office/powerpoint/2010/main" val="414835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grpSp>
        <p:nvGrpSpPr>
          <p:cNvPr id="26" name="مجموعة 25"/>
          <p:cNvGrpSpPr/>
          <p:nvPr/>
        </p:nvGrpSpPr>
        <p:grpSpPr>
          <a:xfrm>
            <a:off x="2535652" y="889071"/>
            <a:ext cx="8008579" cy="4655646"/>
            <a:chOff x="3488118" y="1339981"/>
            <a:chExt cx="8008579" cy="4655646"/>
          </a:xfrm>
        </p:grpSpPr>
        <p:sp>
          <p:nvSpPr>
            <p:cNvPr id="3" name="مستطيل 2"/>
            <p:cNvSpPr/>
            <p:nvPr/>
          </p:nvSpPr>
          <p:spPr>
            <a:xfrm>
              <a:off x="7163094" y="1339981"/>
              <a:ext cx="2079416" cy="1015663"/>
            </a:xfrm>
            <a:prstGeom prst="rect">
              <a:avLst/>
            </a:prstGeom>
            <a:noFill/>
          </p:spPr>
          <p:txBody>
            <a:bodyPr wrap="none" lIns="91440" tIns="45720" rIns="91440" bIns="45720">
              <a:spAutoFit/>
            </a:bodyPr>
            <a:lstStyle/>
            <a:p>
              <a:r>
                <a:rPr lang="ar-SA" sz="3000" b="0" cap="none" spc="0" dirty="0">
                  <a:ln w="0"/>
                  <a:solidFill>
                    <a:schemeClr val="accent6">
                      <a:lumMod val="50000"/>
                    </a:schemeClr>
                  </a:solidFill>
                  <a:latin typeface="Sakkal Majalla" panose="02000000000000000000" pitchFamily="2" charset="-78"/>
                  <a:cs typeface="PT Bold Heading" panose="02010400000000000000" pitchFamily="2" charset="-78"/>
                </a:rPr>
                <a:t>الجهاد</a:t>
              </a:r>
              <a:r>
                <a:rPr lang="ar-SA" sz="3000" dirty="0">
                  <a:ln w="0"/>
                  <a:solidFill>
                    <a:schemeClr val="accent6">
                      <a:lumMod val="50000"/>
                    </a:schemeClr>
                  </a:solidFill>
                  <a:latin typeface="Sakkal Majalla" panose="02000000000000000000" pitchFamily="2" charset="-78"/>
                  <a:cs typeface="Sakkal Majalla" panose="02000000000000000000" pitchFamily="2" charset="-78"/>
                </a:rPr>
                <a:t> </a:t>
              </a:r>
              <a:r>
                <a:rPr lang="ar-SA" sz="3000" dirty="0">
                  <a:ln w="0"/>
                  <a:solidFill>
                    <a:schemeClr val="accent6">
                      <a:lumMod val="50000"/>
                    </a:schemeClr>
                  </a:solidFill>
                  <a:latin typeface="Sakkal Majalla" panose="02000000000000000000" pitchFamily="2" charset="-78"/>
                  <a:cs typeface="PT Bold Heading" panose="02010400000000000000" pitchFamily="2" charset="-78"/>
                </a:rPr>
                <a:t>قسمان</a:t>
              </a:r>
            </a:p>
            <a:p>
              <a:pPr algn="ctr"/>
              <a:r>
                <a:rPr lang="ar-SA" sz="3000" b="0" cap="none" spc="0" dirty="0">
                  <a:ln w="0"/>
                  <a:solidFill>
                    <a:schemeClr val="tx1"/>
                  </a:solidFill>
                  <a:latin typeface="Sakkal Majalla" panose="02000000000000000000" pitchFamily="2" charset="-78"/>
                  <a:cs typeface="Sakkal Majalla" panose="02000000000000000000" pitchFamily="2" charset="-78"/>
                </a:rPr>
                <a:t> </a:t>
              </a:r>
            </a:p>
          </p:txBody>
        </p:sp>
        <p:cxnSp>
          <p:nvCxnSpPr>
            <p:cNvPr id="5" name="رابط بشكل مرفق 4"/>
            <p:cNvCxnSpPr/>
            <p:nvPr/>
          </p:nvCxnSpPr>
          <p:spPr>
            <a:xfrm>
              <a:off x="9067513" y="1631940"/>
              <a:ext cx="463638" cy="423442"/>
            </a:xfrm>
            <a:prstGeom prst="bentConnector3">
              <a:avLst/>
            </a:prstGeom>
          </p:spPr>
          <p:style>
            <a:lnRef idx="1">
              <a:schemeClr val="dk1"/>
            </a:lnRef>
            <a:fillRef idx="0">
              <a:schemeClr val="dk1"/>
            </a:fillRef>
            <a:effectRef idx="0">
              <a:schemeClr val="dk1"/>
            </a:effectRef>
            <a:fontRef idx="minor">
              <a:schemeClr val="tx1"/>
            </a:fontRef>
          </p:style>
        </p:cxnSp>
        <p:cxnSp>
          <p:nvCxnSpPr>
            <p:cNvPr id="7" name="رابط بشكل مرفق 6"/>
            <p:cNvCxnSpPr/>
            <p:nvPr/>
          </p:nvCxnSpPr>
          <p:spPr>
            <a:xfrm rot="10800000" flipV="1">
              <a:off x="6701596" y="1642818"/>
              <a:ext cx="594486" cy="437202"/>
            </a:xfrm>
            <a:prstGeom prst="bentConnector3">
              <a:avLst/>
            </a:prstGeom>
          </p:spPr>
          <p:style>
            <a:lnRef idx="1">
              <a:schemeClr val="dk1"/>
            </a:lnRef>
            <a:fillRef idx="0">
              <a:schemeClr val="dk1"/>
            </a:fillRef>
            <a:effectRef idx="0">
              <a:schemeClr val="dk1"/>
            </a:effectRef>
            <a:fontRef idx="minor">
              <a:schemeClr val="tx1"/>
            </a:fontRef>
          </p:style>
        </p:cxnSp>
        <p:sp>
          <p:nvSpPr>
            <p:cNvPr id="10" name="مستطيل 9"/>
            <p:cNvSpPr/>
            <p:nvPr/>
          </p:nvSpPr>
          <p:spPr>
            <a:xfrm>
              <a:off x="9529011" y="1706596"/>
              <a:ext cx="1543893" cy="746848"/>
            </a:xfrm>
            <a:prstGeom prst="rect">
              <a:avLst/>
            </a:prstGeom>
            <a:solidFill>
              <a:srgbClr val="838C95"/>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جهاد دفع</a:t>
              </a:r>
            </a:p>
          </p:txBody>
        </p:sp>
        <p:sp>
          <p:nvSpPr>
            <p:cNvPr id="12" name="مستطيل 11"/>
            <p:cNvSpPr/>
            <p:nvPr/>
          </p:nvSpPr>
          <p:spPr>
            <a:xfrm>
              <a:off x="5245776" y="1681794"/>
              <a:ext cx="1455820" cy="736975"/>
            </a:xfrm>
            <a:prstGeom prst="rect">
              <a:avLst/>
            </a:prstGeom>
            <a:solidFill>
              <a:srgbClr val="838C95"/>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جهاد طلب</a:t>
              </a:r>
            </a:p>
          </p:txBody>
        </p:sp>
        <p:sp>
          <p:nvSpPr>
            <p:cNvPr id="17" name="مستطيل 16"/>
            <p:cNvSpPr/>
            <p:nvPr/>
          </p:nvSpPr>
          <p:spPr>
            <a:xfrm>
              <a:off x="5157461" y="2848245"/>
              <a:ext cx="1648326" cy="603600"/>
            </a:xfrm>
            <a:prstGeom prst="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فرض كفاية</a:t>
              </a:r>
            </a:p>
          </p:txBody>
        </p:sp>
        <p:pic>
          <p:nvPicPr>
            <p:cNvPr id="15" name="صورة 14"/>
            <p:cNvPicPr>
              <a:picLocks noChangeAspect="1"/>
            </p:cNvPicPr>
            <p:nvPr/>
          </p:nvPicPr>
          <p:blipFill>
            <a:blip r:embed="rId3"/>
            <a:stretch>
              <a:fillRect/>
            </a:stretch>
          </p:blipFill>
          <p:spPr>
            <a:xfrm>
              <a:off x="5922787" y="2406538"/>
              <a:ext cx="117673" cy="540426"/>
            </a:xfrm>
            <a:prstGeom prst="rect">
              <a:avLst/>
            </a:prstGeom>
          </p:spPr>
        </p:pic>
        <p:sp>
          <p:nvSpPr>
            <p:cNvPr id="16" name="مستطيل 15"/>
            <p:cNvSpPr/>
            <p:nvPr/>
          </p:nvSpPr>
          <p:spPr>
            <a:xfrm>
              <a:off x="9476794" y="2824194"/>
              <a:ext cx="1648326" cy="603600"/>
            </a:xfrm>
            <a:prstGeom prst="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فرض عين</a:t>
              </a:r>
            </a:p>
          </p:txBody>
        </p:sp>
        <p:cxnSp>
          <p:nvCxnSpPr>
            <p:cNvPr id="19" name="رابط كسهم مستقيم 18"/>
            <p:cNvCxnSpPr/>
            <p:nvPr/>
          </p:nvCxnSpPr>
          <p:spPr>
            <a:xfrm>
              <a:off x="10300957" y="3319511"/>
              <a:ext cx="0" cy="411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رابط كسهم مستقيم 19"/>
            <p:cNvCxnSpPr/>
            <p:nvPr/>
          </p:nvCxnSpPr>
          <p:spPr>
            <a:xfrm>
              <a:off x="5970814" y="3415759"/>
              <a:ext cx="0" cy="411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2" name="صورة 21"/>
            <p:cNvPicPr>
              <a:picLocks noChangeAspect="1"/>
            </p:cNvPicPr>
            <p:nvPr/>
          </p:nvPicPr>
          <p:blipFill>
            <a:blip r:embed="rId3"/>
            <a:stretch>
              <a:fillRect/>
            </a:stretch>
          </p:blipFill>
          <p:spPr>
            <a:xfrm>
              <a:off x="10242120" y="2424919"/>
              <a:ext cx="117673" cy="540426"/>
            </a:xfrm>
            <a:prstGeom prst="rect">
              <a:avLst/>
            </a:prstGeom>
          </p:spPr>
        </p:pic>
        <p:sp>
          <p:nvSpPr>
            <p:cNvPr id="24" name="مستطيل 23"/>
            <p:cNvSpPr/>
            <p:nvPr/>
          </p:nvSpPr>
          <p:spPr>
            <a:xfrm>
              <a:off x="9222888" y="3743175"/>
              <a:ext cx="2273809" cy="1483003"/>
            </a:xfrm>
            <a:prstGeom prst="rect">
              <a:avLst/>
            </a:prstGeom>
            <a:solidFill>
              <a:srgbClr val="D48E8B"/>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وهو لدفع الكفار من بلاد المسلمين ولا شروط له</a:t>
              </a:r>
            </a:p>
          </p:txBody>
        </p:sp>
        <p:sp>
          <p:nvSpPr>
            <p:cNvPr id="25" name="مستطيل 24"/>
            <p:cNvSpPr/>
            <p:nvPr/>
          </p:nvSpPr>
          <p:spPr>
            <a:xfrm>
              <a:off x="3488118" y="3839419"/>
              <a:ext cx="4754561" cy="2156208"/>
            </a:xfrm>
            <a:prstGeom prst="rect">
              <a:avLst/>
            </a:prstGeom>
            <a:solidFill>
              <a:srgbClr val="D48E8B"/>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n w="0"/>
                  <a:solidFill>
                    <a:schemeClr val="tx1"/>
                  </a:solidFill>
                  <a:latin typeface="Sakkal Majalla" panose="02000000000000000000" pitchFamily="2" charset="-78"/>
                  <a:cs typeface="Sakkal Majalla" panose="02000000000000000000" pitchFamily="2" charset="-78"/>
                </a:rPr>
                <a:t>وهو التطوع لرفع كلمة الله وتوسعة بلاد المسلمين وله شروط: الإسلام والذكورية والبلوغ والحرية وإذن ولي أمر المسلمين والوالدين والقدرة المالية والجسدية والسلامة من الضرر</a:t>
              </a:r>
            </a:p>
          </p:txBody>
        </p:sp>
      </p:grpSp>
    </p:spTree>
    <p:extLst>
      <p:ext uri="{BB962C8B-B14F-4D97-AF65-F5344CB8AC3E}">
        <p14:creationId xmlns:p14="http://schemas.microsoft.com/office/powerpoint/2010/main" val="100896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46070" cy="6884030"/>
          </a:xfrm>
          <a:prstGeom prst="rect">
            <a:avLst/>
          </a:prstGeom>
        </p:spPr>
      </p:pic>
      <p:sp>
        <p:nvSpPr>
          <p:cNvPr id="3" name="مستطيل 2"/>
          <p:cNvSpPr/>
          <p:nvPr/>
        </p:nvSpPr>
        <p:spPr>
          <a:xfrm>
            <a:off x="3360271" y="1386209"/>
            <a:ext cx="6225436" cy="1089765"/>
          </a:xfrm>
          <a:prstGeom prst="rect">
            <a:avLst/>
          </a:prstGeom>
          <a:solidFill>
            <a:srgbClr val="A2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endParaRPr>
          </a:p>
          <a:p>
            <a:pPr algn="ctr"/>
            <a:r>
              <a:rPr lang="ar-SA" sz="3000" dirty="0">
                <a:ln w="0"/>
                <a:solidFill>
                  <a:schemeClr val="tx1"/>
                </a:solidFill>
                <a:latin typeface="Sakkal Majalla" panose="02000000000000000000" pitchFamily="2" charset="-78"/>
                <a:cs typeface="PT Bold Heading" panose="02010400000000000000" pitchFamily="2" charset="-78"/>
              </a:rPr>
              <a:t>{متى يجب الجهاد ويتقرر؟}</a:t>
            </a:r>
          </a:p>
          <a:p>
            <a:pPr algn="ctr"/>
            <a:endParaRPr lang="ar-SA" sz="3000" dirty="0">
              <a:latin typeface="Sakkal Majalla" panose="02000000000000000000" pitchFamily="2" charset="-78"/>
              <a:cs typeface="Sakkal Majalla" panose="02000000000000000000" pitchFamily="2" charset="-78"/>
            </a:endParaRPr>
          </a:p>
        </p:txBody>
      </p:sp>
      <p:sp>
        <p:nvSpPr>
          <p:cNvPr id="5" name="مربع نص 4"/>
          <p:cNvSpPr txBox="1"/>
          <p:nvPr/>
        </p:nvSpPr>
        <p:spPr>
          <a:xfrm>
            <a:off x="2851484" y="2911642"/>
            <a:ext cx="7243011" cy="2462213"/>
          </a:xfrm>
          <a:prstGeom prst="rect">
            <a:avLst/>
          </a:prstGeom>
          <a:noFill/>
        </p:spPr>
        <p:txBody>
          <a:bodyPr wrap="square" rtlCol="1">
            <a:spAutoFit/>
          </a:bodyPr>
          <a:lstStyle/>
          <a:p>
            <a:r>
              <a:rPr lang="ar-SA" sz="3000" dirty="0">
                <a:ln w="0"/>
                <a:latin typeface="Adobe Gothic Std B" panose="020B0800000000000000" pitchFamily="34" charset="-128"/>
                <a:ea typeface="Adobe Gothic Std B" panose="020B0800000000000000" pitchFamily="34" charset="-128"/>
                <a:cs typeface="Sakkal Majalla" panose="02000000000000000000" pitchFamily="2" charset="-78"/>
              </a:rPr>
              <a:t>·</a:t>
            </a:r>
            <a:r>
              <a:rPr lang="ar-SA" sz="3000" dirty="0">
                <a:ln w="0"/>
                <a:latin typeface="Sakkal Majalla" panose="02000000000000000000" pitchFamily="2" charset="-78"/>
                <a:cs typeface="Sakkal Majalla" panose="02000000000000000000" pitchFamily="2" charset="-78"/>
              </a:rPr>
              <a:t>إذا حضر صف القتال</a:t>
            </a:r>
            <a:r>
              <a:rPr lang="en-US" sz="3000" dirty="0">
                <a:ln w="0"/>
                <a:latin typeface="Sakkal Majalla" panose="02000000000000000000" pitchFamily="2" charset="-78"/>
                <a:cs typeface="Sakkal Majalla" panose="02000000000000000000" pitchFamily="2" charset="-78"/>
              </a:rPr>
              <a:t>&lt; </a:t>
            </a:r>
            <a:r>
              <a:rPr lang="ar-SA" sz="3000" dirty="0">
                <a:ln w="0"/>
                <a:latin typeface="Sakkal Majalla" panose="02000000000000000000" pitchFamily="2" charset="-78"/>
                <a:cs typeface="Sakkal Majalla" panose="02000000000000000000" pitchFamily="2" charset="-78"/>
              </a:rPr>
              <a:t>لِقَوْلِهِ تَعَالَى: {إِذَا لَقِيتُمْ فِئَةً فَاثْبُتُوا}</a:t>
            </a:r>
          </a:p>
          <a:p>
            <a:r>
              <a:rPr lang="ar-SA" sz="3000" dirty="0">
                <a:ln w="0"/>
                <a:latin typeface="Adobe Gothic Std B" panose="020B0800000000000000" pitchFamily="34" charset="-128"/>
                <a:ea typeface="Adobe Gothic Std B" panose="020B0800000000000000" pitchFamily="34" charset="-128"/>
                <a:cs typeface="Sakkal Majalla" panose="02000000000000000000" pitchFamily="2" charset="-78"/>
              </a:rPr>
              <a:t>·</a:t>
            </a:r>
            <a:r>
              <a:rPr lang="ar-SA" sz="3000" dirty="0">
                <a:ln w="0"/>
                <a:latin typeface="Sakkal Majalla" panose="02000000000000000000" pitchFamily="2" charset="-78"/>
                <a:cs typeface="Sakkal Majalla" panose="02000000000000000000" pitchFamily="2" charset="-78"/>
              </a:rPr>
              <a:t>أو حضر العدو بلده</a:t>
            </a:r>
          </a:p>
          <a:p>
            <a:r>
              <a:rPr lang="ar-SA" sz="3000" dirty="0">
                <a:ln w="0"/>
                <a:latin typeface="Adobe Gothic Std B" panose="020B0800000000000000" pitchFamily="34" charset="-128"/>
                <a:ea typeface="Adobe Gothic Std B" panose="020B0800000000000000" pitchFamily="34" charset="-128"/>
                <a:cs typeface="Sakkal Majalla" panose="02000000000000000000" pitchFamily="2" charset="-78"/>
              </a:rPr>
              <a:t>·</a:t>
            </a:r>
            <a:r>
              <a:rPr lang="ar-SA" sz="3000" dirty="0">
                <a:ln w="0"/>
                <a:latin typeface="Sakkal Majalla" panose="02000000000000000000" pitchFamily="2" charset="-78"/>
                <a:cs typeface="Sakkal Majalla" panose="02000000000000000000" pitchFamily="2" charset="-78"/>
              </a:rPr>
              <a:t> أو </a:t>
            </a:r>
            <a:r>
              <a:rPr lang="ar-SA" sz="3000" dirty="0" err="1">
                <a:ln w="0"/>
                <a:latin typeface="Sakkal Majalla" panose="02000000000000000000" pitchFamily="2" charset="-78"/>
                <a:cs typeface="Sakkal Majalla" panose="02000000000000000000" pitchFamily="2" charset="-78"/>
              </a:rPr>
              <a:t>استنفره</a:t>
            </a:r>
            <a:r>
              <a:rPr lang="ar-SA" sz="3000" dirty="0">
                <a:ln w="0"/>
                <a:latin typeface="Sakkal Majalla" panose="02000000000000000000" pitchFamily="2" charset="-78"/>
                <a:cs typeface="Sakkal Majalla" panose="02000000000000000000" pitchFamily="2" charset="-78"/>
              </a:rPr>
              <a:t> الامام</a:t>
            </a:r>
            <a:r>
              <a:rPr lang="en-US" sz="3000" dirty="0">
                <a:ln w="0"/>
                <a:latin typeface="Sakkal Majalla" panose="02000000000000000000" pitchFamily="2" charset="-78"/>
                <a:cs typeface="Sakkal Majalla" panose="02000000000000000000" pitchFamily="2" charset="-78"/>
              </a:rPr>
              <a:t>&lt;</a:t>
            </a:r>
            <a:r>
              <a:rPr lang="ar-SA" sz="3000" dirty="0">
                <a:ln w="0"/>
                <a:latin typeface="Sakkal Majalla" panose="02000000000000000000" pitchFamily="2" charset="-78"/>
                <a:cs typeface="Sakkal Majalla" panose="02000000000000000000" pitchFamily="2" charset="-78"/>
              </a:rPr>
              <a:t> {مَا لَكُمْ إِذَا قِيلَ لَكُمُ انْفِرُوا فِي سَبِيلِ اللَّهِ          اثَّاقَلْتُمْ إِلَى الأَرْضِ}</a:t>
            </a:r>
          </a:p>
          <a:p>
            <a:r>
              <a:rPr lang="ar-SA" sz="3000" dirty="0">
                <a:ln w="0"/>
                <a:latin typeface="Adobe Gothic Std B" panose="020B0800000000000000" pitchFamily="34" charset="-128"/>
                <a:ea typeface="Adobe Gothic Std B" panose="020B0800000000000000" pitchFamily="34" charset="-128"/>
                <a:cs typeface="Sakkal Majalla" panose="02000000000000000000" pitchFamily="2" charset="-78"/>
              </a:rPr>
              <a:t>·</a:t>
            </a:r>
            <a:r>
              <a:rPr lang="ar-SA" sz="3000" dirty="0">
                <a:ln w="0"/>
                <a:latin typeface="Sakkal Majalla" panose="02000000000000000000" pitchFamily="2" charset="-78"/>
                <a:cs typeface="Sakkal Majalla" panose="02000000000000000000" pitchFamily="2" charset="-78"/>
              </a:rPr>
              <a:t>وإذا نودي الصلاة الجامعة لم يجز أن يتأخر عنها بلا عذر</a:t>
            </a:r>
          </a:p>
        </p:txBody>
      </p:sp>
    </p:spTree>
    <p:extLst>
      <p:ext uri="{BB962C8B-B14F-4D97-AF65-F5344CB8AC3E}">
        <p14:creationId xmlns:p14="http://schemas.microsoft.com/office/powerpoint/2010/main" val="169218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2"/>
          <p:cNvSpPr/>
          <p:nvPr/>
        </p:nvSpPr>
        <p:spPr>
          <a:xfrm>
            <a:off x="1170971" y="573051"/>
            <a:ext cx="9733819" cy="4708981"/>
          </a:xfrm>
          <a:prstGeom prst="rect">
            <a:avLst/>
          </a:prstGeom>
          <a:noFill/>
        </p:spPr>
        <p:txBody>
          <a:bodyPr wrap="none" lIns="91440" tIns="45720" rIns="91440" bIns="45720">
            <a:spAutoFit/>
          </a:bodyPr>
          <a:lstStyle/>
          <a:p>
            <a:r>
              <a:rPr lang="ar-SA" sz="3000" dirty="0">
                <a:ln w="0"/>
                <a:solidFill>
                  <a:schemeClr val="accent6">
                    <a:lumMod val="50000"/>
                  </a:schemeClr>
                </a:solidFill>
                <a:latin typeface="Sakkal Majalla" panose="02000000000000000000" pitchFamily="2" charset="-78"/>
                <a:cs typeface="PT Bold Heading" panose="02010400000000000000" pitchFamily="2" charset="-78"/>
              </a:rPr>
              <a:t>الرباط:</a:t>
            </a:r>
          </a:p>
          <a:p>
            <a:r>
              <a:rPr lang="ar-SA" sz="3000" dirty="0">
                <a:ln w="0"/>
                <a:solidFill>
                  <a:schemeClr val="accent6">
                    <a:lumMod val="50000"/>
                  </a:schemeClr>
                </a:solidFill>
                <a:latin typeface="Sakkal Majalla" panose="02000000000000000000" pitchFamily="2" charset="-78"/>
                <a:cs typeface="PT Bold Heading" panose="02010400000000000000" pitchFamily="2" charset="-78"/>
              </a:rPr>
              <a:t> </a:t>
            </a:r>
            <a:r>
              <a:rPr lang="ar-SA" sz="3000" dirty="0">
                <a:ln w="0"/>
                <a:latin typeface="Sakkal Majalla" panose="02000000000000000000" pitchFamily="2" charset="-78"/>
                <a:cs typeface="Sakkal Majalla" panose="02000000000000000000" pitchFamily="2" charset="-78"/>
              </a:rPr>
              <a:t>وتمام الرباط أربعون يوما، لقوله </a:t>
            </a:r>
            <a:r>
              <a:rPr lang="ar-SA" sz="3000" dirty="0">
                <a:ln w="0"/>
                <a:latin typeface="Sakkal Majalla" panose="02000000000000000000" pitchFamily="2" charset="-78"/>
                <a:cs typeface="Sakkal Majalla" panose="02000000000000000000" pitchFamily="2" charset="-78"/>
                <a:sym typeface="AGA Arabesque" panose="05010101010101010101" pitchFamily="2" charset="2"/>
              </a:rPr>
              <a:t>:</a:t>
            </a:r>
            <a:r>
              <a:rPr lang="ar-SA" sz="3000" dirty="0">
                <a:ln w="0"/>
                <a:latin typeface="Sakkal Majalla" panose="02000000000000000000" pitchFamily="2" charset="-78"/>
                <a:cs typeface="Sakkal Majalla" panose="02000000000000000000" pitchFamily="2" charset="-78"/>
              </a:rPr>
              <a:t> «تمام الرباط أربعون يوما» </a:t>
            </a:r>
          </a:p>
          <a:p>
            <a:r>
              <a:rPr lang="ar-SA" sz="3000" dirty="0">
                <a:ln w="0"/>
                <a:latin typeface="Sakkal Majalla" panose="02000000000000000000" pitchFamily="2" charset="-78"/>
                <a:cs typeface="Sakkal Majalla" panose="02000000000000000000" pitchFamily="2" charset="-78"/>
              </a:rPr>
              <a:t>والرباط: لزوم ثغر لجهاد تقوية للمسلمين، وأقله ساعة وأفضله بأشد الثغور خوفا،</a:t>
            </a:r>
          </a:p>
          <a:p>
            <a:r>
              <a:rPr lang="ar-SA" sz="3000" dirty="0">
                <a:ln w="0"/>
                <a:latin typeface="Sakkal Majalla" panose="02000000000000000000" pitchFamily="2" charset="-78"/>
                <a:cs typeface="Sakkal Majalla" panose="02000000000000000000" pitchFamily="2" charset="-78"/>
              </a:rPr>
              <a:t> وكره نقل أهله إلى مخوف.</a:t>
            </a:r>
          </a:p>
          <a:p>
            <a:endParaRPr lang="ar-SA" sz="3000" dirty="0">
              <a:ln w="0"/>
              <a:latin typeface="Sakkal Majalla" panose="02000000000000000000" pitchFamily="2" charset="-78"/>
              <a:cs typeface="Sakkal Majalla" panose="02000000000000000000" pitchFamily="2" charset="-78"/>
            </a:endParaRPr>
          </a:p>
          <a:p>
            <a:r>
              <a:rPr lang="ar-SA" sz="3000" dirty="0">
                <a:ln w="0"/>
                <a:solidFill>
                  <a:schemeClr val="accent6">
                    <a:lumMod val="50000"/>
                  </a:schemeClr>
                </a:solidFill>
                <a:latin typeface="Sakkal Majalla" panose="02000000000000000000" pitchFamily="2" charset="-78"/>
                <a:cs typeface="PT Bold Heading" panose="02010400000000000000" pitchFamily="2" charset="-78"/>
              </a:rPr>
              <a:t>الإذن في الجهاد:</a:t>
            </a:r>
            <a:endParaRPr lang="ar-SA" sz="3000" dirty="0">
              <a:ln w="0"/>
              <a:latin typeface="Sakkal Majalla" panose="02000000000000000000" pitchFamily="2" charset="-78"/>
              <a:cs typeface="Sakkal Majalla" panose="02000000000000000000" pitchFamily="2" charset="-78"/>
            </a:endParaRPr>
          </a:p>
          <a:p>
            <a:r>
              <a:rPr lang="ar-SA" sz="3000" dirty="0">
                <a:ln w="0"/>
                <a:latin typeface="Sakkal Majalla" panose="02000000000000000000" pitchFamily="2" charset="-78"/>
                <a:cs typeface="Sakkal Majalla" panose="02000000000000000000" pitchFamily="2" charset="-78"/>
              </a:rPr>
              <a:t>إذا كان أبواه مسلمين، حرين أو أحدهما كذلك لم يجاهد تطوعا إلا بإذنهما، </a:t>
            </a:r>
          </a:p>
          <a:p>
            <a:r>
              <a:rPr lang="ar-SA" sz="3000" dirty="0">
                <a:ln w="0"/>
                <a:latin typeface="Sakkal Majalla" panose="02000000000000000000" pitchFamily="2" charset="-78"/>
                <a:cs typeface="Sakkal Majalla" panose="02000000000000000000" pitchFamily="2" charset="-78"/>
              </a:rPr>
              <a:t>لقوله </a:t>
            </a:r>
            <a:r>
              <a:rPr lang="ar-SA" sz="3000" dirty="0">
                <a:ln w="0"/>
                <a:latin typeface="Sakkal Majalla" panose="02000000000000000000" pitchFamily="2" charset="-78"/>
                <a:cs typeface="Sakkal Majalla" panose="02000000000000000000" pitchFamily="2" charset="-78"/>
                <a:sym typeface="AGA Arabesque" panose="05010101010101010101" pitchFamily="2" charset="2"/>
              </a:rPr>
              <a:t>:</a:t>
            </a:r>
            <a:r>
              <a:rPr lang="ar-SA" sz="3000" dirty="0">
                <a:ln w="0"/>
                <a:latin typeface="Sakkal Majalla" panose="02000000000000000000" pitchFamily="2" charset="-78"/>
                <a:cs typeface="Sakkal Majalla" panose="02000000000000000000" pitchFamily="2" charset="-78"/>
              </a:rPr>
              <a:t> «ففيهما فجاهد»</a:t>
            </a:r>
          </a:p>
          <a:p>
            <a:r>
              <a:rPr lang="ar-SA" sz="3000" dirty="0">
                <a:ln w="0"/>
                <a:latin typeface="Sakkal Majalla" panose="02000000000000000000" pitchFamily="2" charset="-78"/>
                <a:cs typeface="Sakkal Majalla" panose="02000000000000000000" pitchFamily="2" charset="-78"/>
              </a:rPr>
              <a:t>ولا يعتبر إذنهما لواجب ولا إذن جد وجدة، وكذا لا يتطوع به مدين آدمي لا وفاء له إلا مع إذن</a:t>
            </a:r>
          </a:p>
          <a:p>
            <a:r>
              <a:rPr lang="ar-SA" sz="3000" dirty="0">
                <a:ln w="0"/>
                <a:latin typeface="Sakkal Majalla" panose="02000000000000000000" pitchFamily="2" charset="-78"/>
                <a:cs typeface="Sakkal Majalla" panose="02000000000000000000" pitchFamily="2" charset="-78"/>
              </a:rPr>
              <a:t> أو رهن محرز أو كفيل مليء</a:t>
            </a:r>
          </a:p>
        </p:txBody>
      </p:sp>
    </p:spTree>
    <p:extLst>
      <p:ext uri="{BB962C8B-B14F-4D97-AF65-F5344CB8AC3E}">
        <p14:creationId xmlns:p14="http://schemas.microsoft.com/office/powerpoint/2010/main" val="36419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2"/>
          <p:cNvSpPr/>
          <p:nvPr/>
        </p:nvSpPr>
        <p:spPr>
          <a:xfrm>
            <a:off x="756205" y="661951"/>
            <a:ext cx="10679590" cy="5170646"/>
          </a:xfrm>
          <a:prstGeom prst="rect">
            <a:avLst/>
          </a:prstGeom>
          <a:noFill/>
        </p:spPr>
        <p:txBody>
          <a:bodyPr wrap="none" lIns="91440" tIns="45720" rIns="91440" bIns="45720">
            <a:spAutoFit/>
          </a:bodyPr>
          <a:lstStyle/>
          <a:p>
            <a:r>
              <a:rPr lang="ar-SA" sz="3000" dirty="0">
                <a:ln w="0"/>
                <a:solidFill>
                  <a:schemeClr val="accent6">
                    <a:lumMod val="50000"/>
                  </a:schemeClr>
                </a:solidFill>
                <a:latin typeface="Sakkal Majalla" panose="02000000000000000000" pitchFamily="2" charset="-78"/>
                <a:cs typeface="PT Bold Heading" panose="02010400000000000000" pitchFamily="2" charset="-78"/>
              </a:rPr>
              <a:t>يجب على الإمام:</a:t>
            </a:r>
          </a:p>
          <a:p>
            <a:endParaRPr lang="ar-SA" sz="3000" dirty="0">
              <a:ln w="0"/>
              <a:solidFill>
                <a:schemeClr val="accent6">
                  <a:lumMod val="50000"/>
                </a:schemeClr>
              </a:solidFill>
              <a:latin typeface="Sakkal Majalla" panose="02000000000000000000" pitchFamily="2" charset="-78"/>
              <a:cs typeface="PT Bold Heading" panose="02010400000000000000" pitchFamily="2" charset="-78"/>
            </a:endParaRPr>
          </a:p>
          <a:p>
            <a:r>
              <a:rPr lang="ar-SA" sz="3000" dirty="0">
                <a:ln w="0"/>
                <a:solidFill>
                  <a:schemeClr val="accent6">
                    <a:lumMod val="50000"/>
                  </a:schemeClr>
                </a:solidFill>
                <a:latin typeface="Sakkal Majalla" panose="02000000000000000000" pitchFamily="2" charset="-78"/>
                <a:cs typeface="PT Bold Heading" panose="02010400000000000000" pitchFamily="2" charset="-78"/>
              </a:rPr>
              <a:t> </a:t>
            </a:r>
            <a:r>
              <a:rPr lang="ar-SA" sz="3000" dirty="0">
                <a:ln w="0"/>
                <a:latin typeface="Sakkal Majalla" panose="02000000000000000000" pitchFamily="2" charset="-78"/>
                <a:cs typeface="Sakkal Majalla" panose="02000000000000000000" pitchFamily="2" charset="-78"/>
              </a:rPr>
              <a:t>ويتفقد الإمام وجوبا جيشه عند المسير، ويمنع من لا يصلح لحرب من رجال وخيل</a:t>
            </a:r>
          </a:p>
          <a:p>
            <a:r>
              <a:rPr lang="ar-SA" sz="3000" dirty="0">
                <a:ln w="0"/>
                <a:latin typeface="Sakkal Majalla" panose="02000000000000000000" pitchFamily="2" charset="-78"/>
                <a:cs typeface="Sakkal Majalla" panose="02000000000000000000" pitchFamily="2" charset="-78"/>
              </a:rPr>
              <a:t> </a:t>
            </a:r>
            <a:r>
              <a:rPr lang="ar-SA" sz="3000" dirty="0" err="1">
                <a:ln w="0"/>
                <a:latin typeface="Sakkal Majalla" panose="02000000000000000000" pitchFamily="2" charset="-78"/>
                <a:cs typeface="Sakkal Majalla" panose="02000000000000000000" pitchFamily="2" charset="-78"/>
              </a:rPr>
              <a:t>كـالمخذل</a:t>
            </a:r>
            <a:r>
              <a:rPr lang="ar-SA" sz="3000" dirty="0">
                <a:ln w="0"/>
                <a:latin typeface="Sakkal Majalla" panose="02000000000000000000" pitchFamily="2" charset="-78"/>
                <a:cs typeface="Sakkal Majalla" panose="02000000000000000000" pitchFamily="2" charset="-78"/>
              </a:rPr>
              <a:t> الذي يفند الناس عن القتال ويزهدهم فيه والمرجف كالذي يقول: هلكت سريه المسلمين، </a:t>
            </a:r>
          </a:p>
          <a:p>
            <a:r>
              <a:rPr lang="ar-SA" sz="3000" dirty="0">
                <a:ln w="0"/>
                <a:latin typeface="Sakkal Majalla" panose="02000000000000000000" pitchFamily="2" charset="-78"/>
                <a:cs typeface="Sakkal Majalla" panose="02000000000000000000" pitchFamily="2" charset="-78"/>
              </a:rPr>
              <a:t>وما لهم مدد أو طاقة، وكذا من يكاتب بأخبارنا أو يرمي بيننا بفتن.</a:t>
            </a:r>
          </a:p>
          <a:p>
            <a:r>
              <a:rPr lang="ar-SA" sz="3000" dirty="0">
                <a:ln w="0"/>
                <a:latin typeface="Sakkal Majalla" panose="02000000000000000000" pitchFamily="2" charset="-78"/>
                <a:cs typeface="Sakkal Majalla" panose="02000000000000000000" pitchFamily="2" charset="-78"/>
              </a:rPr>
              <a:t>ويعرف الأمير عليهم العرفاء ويعقد لهم الألوية والرايات ويتخير لهم المنازل ويحفظ مكامنها </a:t>
            </a:r>
          </a:p>
          <a:p>
            <a:r>
              <a:rPr lang="ar-SA" sz="3000" dirty="0">
                <a:ln w="0"/>
                <a:latin typeface="Sakkal Majalla" panose="02000000000000000000" pitchFamily="2" charset="-78"/>
                <a:cs typeface="Sakkal Majalla" panose="02000000000000000000" pitchFamily="2" charset="-78"/>
              </a:rPr>
              <a:t>ويبعث العيون ليتعرف حال العدو، وله أن ينفل أي: يعطي زيادة على السهم في بدايته أي عند دخوله أ</a:t>
            </a:r>
          </a:p>
          <a:p>
            <a:r>
              <a:rPr lang="ar-SA" sz="3000" dirty="0">
                <a:ln w="0"/>
                <a:latin typeface="Sakkal Majalla" panose="02000000000000000000" pitchFamily="2" charset="-78"/>
                <a:cs typeface="Sakkal Majalla" panose="02000000000000000000" pitchFamily="2" charset="-78"/>
              </a:rPr>
              <a:t>رض العدو، ويبعث سرية تغير ويجعل لها الربع فأقل بعد الخمس، وفي الرجعة أي: إذا رجع من أرض </a:t>
            </a:r>
          </a:p>
          <a:p>
            <a:r>
              <a:rPr lang="ar-SA" sz="3000" dirty="0">
                <a:ln w="0"/>
                <a:latin typeface="Sakkal Majalla" panose="02000000000000000000" pitchFamily="2" charset="-78"/>
                <a:cs typeface="Sakkal Majalla" panose="02000000000000000000" pitchFamily="2" charset="-78"/>
              </a:rPr>
              <a:t>العدو أو بعث سرية ويجعل لها الثلث فأقل بعده أي بعد الخمس، ويقسم الباقي في الجيش كله</a:t>
            </a:r>
          </a:p>
          <a:p>
            <a:r>
              <a:rPr lang="ar-SA" sz="3000" dirty="0">
                <a:ln w="0"/>
                <a:latin typeface="Sakkal Majalla" panose="02000000000000000000" pitchFamily="2" charset="-78"/>
                <a:cs typeface="Sakkal Majalla" panose="02000000000000000000" pitchFamily="2" charset="-78"/>
              </a:rPr>
              <a:t> لحديث حبيب بن مسلمة «شهدت رسول الله </a:t>
            </a:r>
            <a:r>
              <a:rPr lang="ar-SA" sz="3000" dirty="0">
                <a:ln w="0"/>
                <a:latin typeface="Sakkal Majalla" panose="02000000000000000000" pitchFamily="2" charset="-78"/>
                <a:cs typeface="Sakkal Majalla" panose="02000000000000000000" pitchFamily="2" charset="-78"/>
                <a:sym typeface="AGA Arabesque" panose="05010101010101010101" pitchFamily="2" charset="2"/>
              </a:rPr>
              <a:t></a:t>
            </a:r>
            <a:r>
              <a:rPr lang="ar-SA" sz="3000" dirty="0">
                <a:ln w="0"/>
                <a:latin typeface="Sakkal Majalla" panose="02000000000000000000" pitchFamily="2" charset="-78"/>
                <a:cs typeface="Sakkal Majalla" panose="02000000000000000000" pitchFamily="2" charset="-78"/>
              </a:rPr>
              <a:t>نفل الربع في البدأة والثلث في الرجعة» </a:t>
            </a:r>
          </a:p>
          <a:p>
            <a:endParaRPr lang="ar-SA" sz="3000" dirty="0">
              <a:ln w="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3063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
            <a:ext cx="12192000" cy="6910062"/>
          </a:xfrm>
          <a:prstGeom prst="rect">
            <a:avLst/>
          </a:prstGeom>
        </p:spPr>
      </p:pic>
      <p:sp>
        <p:nvSpPr>
          <p:cNvPr id="3" name="مستطيل 2"/>
          <p:cNvSpPr/>
          <p:nvPr/>
        </p:nvSpPr>
        <p:spPr>
          <a:xfrm>
            <a:off x="229791" y="1195351"/>
            <a:ext cx="11434604" cy="4708981"/>
          </a:xfrm>
          <a:prstGeom prst="rect">
            <a:avLst/>
          </a:prstGeom>
          <a:noFill/>
        </p:spPr>
        <p:txBody>
          <a:bodyPr wrap="none" lIns="91440" tIns="45720" rIns="91440" bIns="45720">
            <a:spAutoFit/>
          </a:bodyPr>
          <a:lstStyle/>
          <a:p>
            <a:r>
              <a:rPr lang="ar-SA" sz="3000" dirty="0">
                <a:ln w="0"/>
                <a:solidFill>
                  <a:schemeClr val="accent6">
                    <a:lumMod val="50000"/>
                  </a:schemeClr>
                </a:solidFill>
                <a:latin typeface="Sakkal Majalla" panose="02000000000000000000" pitchFamily="2" charset="-78"/>
                <a:cs typeface="PT Bold Heading" panose="02010400000000000000" pitchFamily="2" charset="-78"/>
              </a:rPr>
              <a:t>ويجب على الجيش:</a:t>
            </a:r>
          </a:p>
          <a:p>
            <a:endParaRPr lang="ar-SA" sz="3000" dirty="0">
              <a:ln w="0"/>
              <a:solidFill>
                <a:schemeClr val="accent6">
                  <a:lumMod val="50000"/>
                </a:schemeClr>
              </a:solidFill>
              <a:latin typeface="Sakkal Majalla" panose="02000000000000000000" pitchFamily="2" charset="-78"/>
              <a:cs typeface="PT Bold Heading" panose="02010400000000000000" pitchFamily="2" charset="-78"/>
            </a:endParaRPr>
          </a:p>
          <a:p>
            <a:r>
              <a:rPr lang="ar-SA" sz="3000" dirty="0">
                <a:ln w="0"/>
                <a:solidFill>
                  <a:schemeClr val="accent6">
                    <a:lumMod val="50000"/>
                  </a:schemeClr>
                </a:solidFill>
                <a:latin typeface="Sakkal Majalla" panose="02000000000000000000" pitchFamily="2" charset="-78"/>
                <a:cs typeface="PT Bold Heading" panose="02010400000000000000" pitchFamily="2" charset="-78"/>
              </a:rPr>
              <a:t> </a:t>
            </a:r>
            <a:r>
              <a:rPr lang="ar-SA" sz="3000" dirty="0">
                <a:ln w="0"/>
                <a:latin typeface="Sakkal Majalla" panose="02000000000000000000" pitchFamily="2" charset="-78"/>
                <a:cs typeface="Sakkal Majalla" panose="02000000000000000000" pitchFamily="2" charset="-78"/>
              </a:rPr>
              <a:t>يلزم الجيش طاعة الإمام والنصح والصبر معه، لِقَوْلِهِ تَعَالَى: {أَطِيعُوا اللَّهَ وَأَطِيعُوا الرَّسُولَ وَأُولِي الأَمْرِ مِنْكُمْ} </a:t>
            </a:r>
          </a:p>
          <a:p>
            <a:r>
              <a:rPr lang="ar-SA" sz="3000" dirty="0">
                <a:ln w="0"/>
                <a:latin typeface="Sakkal Majalla" panose="02000000000000000000" pitchFamily="2" charset="-78"/>
                <a:cs typeface="Sakkal Majalla" panose="02000000000000000000" pitchFamily="2" charset="-78"/>
              </a:rPr>
              <a:t>ولا يجوز </a:t>
            </a:r>
            <a:r>
              <a:rPr lang="ar-SA" sz="3000" dirty="0" err="1">
                <a:ln w="0"/>
                <a:latin typeface="Sakkal Majalla" panose="02000000000000000000" pitchFamily="2" charset="-78"/>
                <a:cs typeface="Sakkal Majalla" panose="02000000000000000000" pitchFamily="2" charset="-78"/>
              </a:rPr>
              <a:t>التعلف</a:t>
            </a:r>
            <a:r>
              <a:rPr lang="ar-SA" sz="3000" dirty="0">
                <a:ln w="0"/>
                <a:latin typeface="Sakkal Majalla" panose="02000000000000000000" pitchFamily="2" charset="-78"/>
                <a:cs typeface="Sakkal Majalla" panose="02000000000000000000" pitchFamily="2" charset="-78"/>
              </a:rPr>
              <a:t> والاحتطاب والغزو إلا بإذنه، إلا أن </a:t>
            </a:r>
            <a:r>
              <a:rPr lang="ar-SA" sz="3000" dirty="0" err="1">
                <a:ln w="0"/>
                <a:latin typeface="Sakkal Majalla" panose="02000000000000000000" pitchFamily="2" charset="-78"/>
                <a:cs typeface="Sakkal Majalla" panose="02000000000000000000" pitchFamily="2" charset="-78"/>
              </a:rPr>
              <a:t>يفجأهم</a:t>
            </a:r>
            <a:r>
              <a:rPr lang="ar-SA" sz="3000" dirty="0">
                <a:ln w="0"/>
                <a:latin typeface="Sakkal Majalla" panose="02000000000000000000" pitchFamily="2" charset="-78"/>
                <a:cs typeface="Sakkal Majalla" panose="02000000000000000000" pitchFamily="2" charset="-78"/>
              </a:rPr>
              <a:t> عدو يخافون كلَبه، أي: شره وأذاه؛ لأن المصلحة</a:t>
            </a:r>
          </a:p>
          <a:p>
            <a:r>
              <a:rPr lang="ar-SA" sz="3000" dirty="0">
                <a:ln w="0"/>
                <a:latin typeface="Sakkal Majalla" panose="02000000000000000000" pitchFamily="2" charset="-78"/>
                <a:cs typeface="Sakkal Majalla" panose="02000000000000000000" pitchFamily="2" charset="-78"/>
              </a:rPr>
              <a:t>تتعين في قتله إذا، ويجوز تبييت الكفار ورميهم بالمنجنيق ولو قتل بلا قصد صبي ونحوه،</a:t>
            </a:r>
          </a:p>
          <a:p>
            <a:r>
              <a:rPr lang="ar-SA" sz="3000" dirty="0">
                <a:ln w="0"/>
                <a:latin typeface="Sakkal Majalla" panose="02000000000000000000" pitchFamily="2" charset="-78"/>
                <a:cs typeface="Sakkal Majalla" panose="02000000000000000000" pitchFamily="2" charset="-78"/>
              </a:rPr>
              <a:t> ولا يجوز قتل صبي ولا امرأة ولا خنثى وراهب وشيخ فان وزمن وأعمى لا رأي لهم ولم يقاتلوا أو يحرضوا،</a:t>
            </a:r>
          </a:p>
          <a:p>
            <a:r>
              <a:rPr lang="ar-SA" sz="3000" dirty="0">
                <a:ln w="0"/>
                <a:latin typeface="Sakkal Majalla" panose="02000000000000000000" pitchFamily="2" charset="-78"/>
                <a:cs typeface="Sakkal Majalla" panose="02000000000000000000" pitchFamily="2" charset="-78"/>
              </a:rPr>
              <a:t> ويكونون أرقاء بسبي، </a:t>
            </a:r>
            <a:r>
              <a:rPr lang="ar-SA" sz="3000" dirty="0" err="1">
                <a:ln w="0"/>
                <a:latin typeface="Sakkal Majalla" panose="02000000000000000000" pitchFamily="2" charset="-78"/>
                <a:cs typeface="Sakkal Majalla" panose="02000000000000000000" pitchFamily="2" charset="-78"/>
              </a:rPr>
              <a:t>والمسبي</a:t>
            </a:r>
            <a:r>
              <a:rPr lang="ar-SA" sz="3000" dirty="0">
                <a:ln w="0"/>
                <a:latin typeface="Sakkal Majalla" panose="02000000000000000000" pitchFamily="2" charset="-78"/>
                <a:cs typeface="Sakkal Majalla" panose="02000000000000000000" pitchFamily="2" charset="-78"/>
              </a:rPr>
              <a:t> غير بالغ منفردا أو مع أحد أبويه مسلم، وإن أسلم أو مات أحد أبوي </a:t>
            </a:r>
          </a:p>
          <a:p>
            <a:r>
              <a:rPr lang="ar-SA" sz="3000" dirty="0">
                <a:ln w="0"/>
                <a:latin typeface="Sakkal Majalla" panose="02000000000000000000" pitchFamily="2" charset="-78"/>
                <a:cs typeface="Sakkal Majalla" panose="02000000000000000000" pitchFamily="2" charset="-78"/>
              </a:rPr>
              <a:t>غير بالغ بدارنا فمسلم، وكغير البالغ من بلغ مجنونا.</a:t>
            </a:r>
          </a:p>
          <a:p>
            <a:endParaRPr lang="ar-SA" sz="3000" dirty="0">
              <a:ln w="0"/>
              <a:latin typeface="Sakkal Majalla" panose="02000000000000000000" pitchFamily="2" charset="-78"/>
              <a:cs typeface="Sakkal Majalla" panose="02000000000000000000" pitchFamily="2" charset="-78"/>
            </a:endParaRPr>
          </a:p>
          <a:p>
            <a:endParaRPr lang="ar-SA" sz="3000" dirty="0">
              <a:ln w="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967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TotalTime>
  <Words>2496</Words>
  <Application>Microsoft Office PowerPoint</Application>
  <PresentationFormat>شاشة عريضة</PresentationFormat>
  <Paragraphs>254</Paragraphs>
  <Slides>36</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36</vt:i4>
      </vt:variant>
    </vt:vector>
  </HeadingPairs>
  <TitlesOfParts>
    <vt:vector size="43" baseType="lpstr">
      <vt:lpstr>Adobe Gothic Std B</vt:lpstr>
      <vt:lpstr>Arial</vt:lpstr>
      <vt:lpstr>Calibri</vt:lpstr>
      <vt:lpstr>Calibri Light</vt:lpstr>
      <vt:lpstr>Naskh</vt:lpstr>
      <vt:lpstr>Sakkal Majalla</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gsa.bff@gmail.com</dc:creator>
  <cp:lastModifiedBy>ايمان سالم</cp:lastModifiedBy>
  <cp:revision>91</cp:revision>
  <dcterms:created xsi:type="dcterms:W3CDTF">2020-08-04T14:39:47Z</dcterms:created>
  <dcterms:modified xsi:type="dcterms:W3CDTF">2020-10-02T14:54:54Z</dcterms:modified>
</cp:coreProperties>
</file>